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67" r:id="rId2"/>
    <p:sldId id="268" r:id="rId3"/>
    <p:sldId id="297" r:id="rId4"/>
    <p:sldId id="270" r:id="rId5"/>
    <p:sldId id="285" r:id="rId6"/>
    <p:sldId id="287" r:id="rId7"/>
    <p:sldId id="288" r:id="rId8"/>
    <p:sldId id="271" r:id="rId9"/>
    <p:sldId id="294" r:id="rId10"/>
    <p:sldId id="295" r:id="rId11"/>
    <p:sldId id="296" r:id="rId12"/>
    <p:sldId id="293" r:id="rId13"/>
    <p:sldId id="291" r:id="rId14"/>
    <p:sldId id="277" r:id="rId15"/>
    <p:sldId id="289" r:id="rId16"/>
    <p:sldId id="290" r:id="rId17"/>
    <p:sldId id="281" r:id="rId18"/>
    <p:sldId id="282" r:id="rId19"/>
    <p:sldId id="278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61FF"/>
    <a:srgbClr val="4876FF"/>
    <a:srgbClr val="1F1BFC"/>
    <a:srgbClr val="506BD9"/>
    <a:srgbClr val="4EFF30"/>
    <a:srgbClr val="73FF2F"/>
    <a:srgbClr val="D14D4B"/>
    <a:srgbClr val="D7BD2B"/>
    <a:srgbClr val="5625BD"/>
    <a:srgbClr val="341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60" autoAdjust="0"/>
    <p:restoredTop sz="94660"/>
  </p:normalViewPr>
  <p:slideViewPr>
    <p:cSldViewPr snapToGrid="0" snapToObjects="1">
      <p:cViewPr>
        <p:scale>
          <a:sx n="57" d="100"/>
          <a:sy n="57" d="100"/>
        </p:scale>
        <p:origin x="-18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C4089-619C-964C-AA99-74E23A2BD09A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A1DC5-77A3-5042-B912-6B45E4FC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22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simplicity of calculations each organis</a:t>
            </a:r>
            <a:r>
              <a:rPr lang="en-US" baseline="0" dirty="0" smtClean="0"/>
              <a:t>m was represented as a cube with the side that has the average size of the organism listed above. </a:t>
            </a:r>
          </a:p>
          <a:p>
            <a:r>
              <a:rPr lang="en-US" dirty="0" smtClean="0"/>
              <a:t>Average size of a virus: ~ 100 nm (0.1 µm)</a:t>
            </a:r>
          </a:p>
          <a:p>
            <a:r>
              <a:rPr lang="en-US" dirty="0" smtClean="0"/>
              <a:t>Average size of a bacteria: ~ 2 µm</a:t>
            </a:r>
          </a:p>
          <a:p>
            <a:r>
              <a:rPr lang="en-US" dirty="0" smtClean="0"/>
              <a:t>Average size of an eukaryotic cell: ~ 20 µm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A1DC5-77A3-5042-B912-6B45E4FC07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2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simplicity of calculations each organis</a:t>
            </a:r>
            <a:r>
              <a:rPr lang="en-US" baseline="0" dirty="0" smtClean="0"/>
              <a:t>m was represented as a cube with the side that has the average size of the organism listed above. </a:t>
            </a:r>
          </a:p>
          <a:p>
            <a:r>
              <a:rPr lang="en-US" dirty="0" smtClean="0"/>
              <a:t>Average size of a virus: ~ 100 nm (0.1 µm)</a:t>
            </a:r>
          </a:p>
          <a:p>
            <a:r>
              <a:rPr lang="en-US" dirty="0" smtClean="0"/>
              <a:t>Average size of a bacteria: ~ 2 µm</a:t>
            </a:r>
          </a:p>
          <a:p>
            <a:r>
              <a:rPr lang="en-US" dirty="0" smtClean="0"/>
              <a:t>Average size of an eukaryotic cell: ~ 20 µm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A1DC5-77A3-5042-B912-6B45E4FC07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2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simplicity of calculations each organis</a:t>
            </a:r>
            <a:r>
              <a:rPr lang="en-US" baseline="0" dirty="0" smtClean="0"/>
              <a:t>m was represented as a cube with the side that has the average size of the organism listed above. </a:t>
            </a:r>
          </a:p>
          <a:p>
            <a:r>
              <a:rPr lang="en-US" dirty="0" smtClean="0"/>
              <a:t>Average size of a virus: ~ 100 nm (0.1 µm)</a:t>
            </a:r>
          </a:p>
          <a:p>
            <a:r>
              <a:rPr lang="en-US" dirty="0" smtClean="0"/>
              <a:t>Average size of a bacteria: ~ 2 µm</a:t>
            </a:r>
          </a:p>
          <a:p>
            <a:r>
              <a:rPr lang="en-US" dirty="0" smtClean="0"/>
              <a:t>Average size of an eukaryotic cell: ~ 20 µm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A1DC5-77A3-5042-B912-6B45E4FC07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2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1" dirty="0" smtClean="0">
              <a:latin typeface="Gill Sans" charset="0"/>
              <a:cs typeface="Gill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BD38C6-6F59-554C-A51B-F1DCBB37C14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5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4D95197-298A-BF44-9780-C6D90FC8918C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4EC1E5B-C0F0-BD4B-A211-234D7B6B8AF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2/" TargetMode="External"/><Relationship Id="rId2" Type="http://schemas.openxmlformats.org/officeDocument/2006/relationships/hyperlink" Target="http://www.cellsalive.com/howbig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3"/>
          <p:cNvGrpSpPr>
            <a:grpSpLocks/>
          </p:cNvGrpSpPr>
          <p:nvPr/>
        </p:nvGrpSpPr>
        <p:grpSpPr bwMode="auto">
          <a:xfrm>
            <a:off x="6350" y="0"/>
            <a:ext cx="9137650" cy="6858000"/>
            <a:chOff x="6350" y="0"/>
            <a:chExt cx="9137650" cy="6857999"/>
          </a:xfrm>
        </p:grpSpPr>
        <p:sp>
          <p:nvSpPr>
            <p:cNvPr id="15362" name="TextBox 12"/>
            <p:cNvSpPr txBox="1">
              <a:spLocks noChangeArrowheads="1"/>
            </p:cNvSpPr>
            <p:nvPr/>
          </p:nvSpPr>
          <p:spPr bwMode="auto">
            <a:xfrm>
              <a:off x="6350" y="0"/>
              <a:ext cx="9137650" cy="685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15363" name="TextBox 5"/>
            <p:cNvSpPr txBox="1">
              <a:spLocks noChangeArrowheads="1"/>
            </p:cNvSpPr>
            <p:nvPr/>
          </p:nvSpPr>
          <p:spPr bwMode="auto">
            <a:xfrm>
              <a:off x="6350" y="17463"/>
              <a:ext cx="5746750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1" eaLnBrk="1" hangingPunct="1"/>
              <a:r>
                <a:rPr lang="en-US" sz="3600" b="1" dirty="0">
                  <a:latin typeface="Gill Sans" charset="0"/>
                  <a:cs typeface="Gill Sans" charset="0"/>
                </a:rPr>
                <a:t>Infectious Diseases</a:t>
              </a:r>
            </a:p>
            <a:p>
              <a:pPr marL="0" lvl="1" eaLnBrk="1" hangingPunct="1"/>
              <a:r>
                <a:rPr lang="en-US" sz="3600" b="1" dirty="0" smtClean="0">
                  <a:latin typeface="Gill Sans" charset="0"/>
                  <a:cs typeface="Gill Sans" charset="0"/>
                </a:rPr>
                <a:t>Lesson 1.4</a:t>
              </a:r>
              <a:endParaRPr lang="en-US" sz="3600" b="1" dirty="0">
                <a:latin typeface="Gill Sans" charset="0"/>
                <a:cs typeface="Gill Sans" charset="0"/>
              </a:endParaRPr>
            </a:p>
            <a:p>
              <a:pPr marL="0" lvl="1" algn="ctr" eaLnBrk="1" hangingPunct="1"/>
              <a:endParaRPr lang="en-US" sz="3600" b="1" dirty="0">
                <a:latin typeface="Gill Sans" charset="0"/>
                <a:cs typeface="Gill Sans" charset="0"/>
              </a:endParaRPr>
            </a:p>
            <a:p>
              <a:pPr marL="0" lvl="1" algn="ctr" eaLnBrk="1" hangingPunct="1"/>
              <a:endParaRPr lang="en-US" sz="3600" b="1" dirty="0">
                <a:latin typeface="Gill Sans" charset="0"/>
                <a:cs typeface="Gill Sans" charset="0"/>
              </a:endParaRPr>
            </a:p>
            <a:p>
              <a:pPr algn="ctr" eaLnBrk="1" hangingPunct="1"/>
              <a:endParaRPr lang="en-US" sz="3600" dirty="0">
                <a:latin typeface="Gill Sans" charset="0"/>
                <a:cs typeface="Gill Sans" charset="0"/>
              </a:endParaRPr>
            </a:p>
          </p:txBody>
        </p:sp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628952" y="1355725"/>
              <a:ext cx="7886096" cy="5014523"/>
              <a:chOff x="1021640" y="1355725"/>
              <a:chExt cx="7886096" cy="5014523"/>
            </a:xfrm>
          </p:grpSpPr>
          <p:pic>
            <p:nvPicPr>
              <p:cNvPr id="15365" name="Picture 7" descr="images-5.jpe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0300" y="1355725"/>
                <a:ext cx="2801938" cy="2071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6" name="Picture 8" descr="images-6.jpe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0728" y="2647950"/>
                <a:ext cx="2438400" cy="1827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" name="Picture 9" descr="images-3.jpe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500" y="4175125"/>
                <a:ext cx="1870075" cy="145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8" name="Picture 10" descr="images-2.jpe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4449" y="4175125"/>
                <a:ext cx="2441575" cy="1830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9" name="Picture 11" descr="images-1.jpe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7936" y="3211513"/>
                <a:ext cx="2209800" cy="220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0" name="Picture 12" descr="EBJ28_n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1400" y="1458913"/>
                <a:ext cx="3030538" cy="3030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13" descr="images-4.jpe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640" y="4571611"/>
                <a:ext cx="1727200" cy="1798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696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latin typeface="Gill Sans" charset="0"/>
                <a:cs typeface="Gill Sans" charset="0"/>
              </a:rPr>
              <a:t>The structure of viruses from the inside out</a:t>
            </a:r>
            <a:endParaRPr lang="en-US" sz="3600" b="1" dirty="0">
              <a:latin typeface="Gill Sans" charset="0"/>
              <a:cs typeface="Gill Sans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103508" y="1807821"/>
            <a:ext cx="1233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Calibri" charset="0"/>
              </a:rPr>
              <a:t>Naked: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520506" y="1807821"/>
            <a:ext cx="1841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Calibri" charset="0"/>
              </a:rPr>
              <a:t>Enveloped: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5863"/>
            <a:ext cx="2881435" cy="260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29" y="2455863"/>
            <a:ext cx="2760435" cy="267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2338" y="57925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 charset="0"/>
              </a:rPr>
              <a:t>A genome (behind   the pink layer) surrounded by a capsid (in pink).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4855873" y="5767170"/>
            <a:ext cx="4246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A genome surrounded by a capsid.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The capsid is surrounded by an envelope.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1955801" y="4419600"/>
            <a:ext cx="381086" cy="1739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32"/>
          <p:cNvSpPr txBox="1">
            <a:spLocks noChangeArrowheads="1"/>
          </p:cNvSpPr>
          <p:nvPr/>
        </p:nvSpPr>
        <p:spPr bwMode="auto">
          <a:xfrm>
            <a:off x="7825565" y="2606698"/>
            <a:ext cx="1069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envelope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>
            <a:off x="7407276" y="2972323"/>
            <a:ext cx="622300" cy="485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756400" y="4419600"/>
            <a:ext cx="1069166" cy="15065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V="1">
            <a:off x="5558521" y="4222751"/>
            <a:ext cx="765909" cy="1666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4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The </a:t>
            </a:r>
            <a:r>
              <a:rPr lang="en-US" dirty="0" smtClean="0">
                <a:latin typeface="Gill Sans" charset="0"/>
                <a:cs typeface="Gill Sans" charset="0"/>
              </a:rPr>
              <a:t>Genome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1778000"/>
          </a:xfrm>
        </p:spPr>
        <p:txBody>
          <a:bodyPr/>
          <a:lstStyle/>
          <a:p>
            <a:r>
              <a:rPr lang="en-US" sz="2800" b="1" dirty="0">
                <a:latin typeface="Calibri" charset="0"/>
              </a:rPr>
              <a:t>Is inside the capsid.</a:t>
            </a:r>
          </a:p>
          <a:p>
            <a:r>
              <a:rPr lang="en-US" sz="2800" b="1" dirty="0">
                <a:latin typeface="Calibri" charset="0"/>
              </a:rPr>
              <a:t>Can be DNA or RNA.</a:t>
            </a:r>
          </a:p>
          <a:p>
            <a:r>
              <a:rPr lang="en-US" sz="2800" b="1" dirty="0">
                <a:latin typeface="Calibri" charset="0"/>
              </a:rPr>
              <a:t>Codes for viral proteins.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68" y="4186316"/>
            <a:ext cx="1894373" cy="19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27" y="3873329"/>
            <a:ext cx="2810326" cy="251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416108" y="3243409"/>
            <a:ext cx="896093" cy="3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  <a:latin typeface="Calibri" charset="0"/>
              </a:rPr>
              <a:t>Naked</a:t>
            </a: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5250055" y="3243409"/>
            <a:ext cx="1363434" cy="3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Calibri" charset="0"/>
              </a:rPr>
              <a:t>Enveloped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13515" y="3779409"/>
            <a:ext cx="100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7261FF"/>
                </a:solidFill>
                <a:latin typeface="Calibri" charset="0"/>
              </a:rPr>
              <a:t>Genome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 flipV="1">
            <a:off x="1846766" y="4066793"/>
            <a:ext cx="945762" cy="422492"/>
          </a:xfrm>
          <a:prstGeom prst="straightConnector1">
            <a:avLst/>
          </a:prstGeom>
          <a:ln w="38100" cmpd="sng">
            <a:solidFill>
              <a:srgbClr val="7261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873740" y="3833002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7261FF"/>
                </a:solidFill>
                <a:latin typeface="Calibri" charset="0"/>
              </a:rPr>
              <a:t>Genome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5791200" y="4079493"/>
            <a:ext cx="1120640" cy="530607"/>
          </a:xfrm>
          <a:prstGeom prst="straightConnector1">
            <a:avLst/>
          </a:prstGeom>
          <a:ln w="28575" cap="flat" cmpd="sng">
            <a:solidFill>
              <a:srgbClr val="7261FF"/>
            </a:solidFill>
            <a:prstDash val="solid"/>
            <a:round/>
            <a:tailEnd type="arrow"/>
          </a:ln>
          <a:effectLst>
            <a:outerShdw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2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The </a:t>
            </a:r>
            <a:r>
              <a:rPr lang="en-US" dirty="0" smtClean="0">
                <a:latin typeface="Gill Sans" charset="0"/>
                <a:cs typeface="Gill Sans" charset="0"/>
              </a:rPr>
              <a:t>Capsid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5000"/>
          </a:xfrm>
        </p:spPr>
        <p:txBody>
          <a:bodyPr/>
          <a:lstStyle/>
          <a:p>
            <a:r>
              <a:rPr lang="en-US" sz="2800" b="1" dirty="0">
                <a:latin typeface="Calibri" charset="0"/>
              </a:rPr>
              <a:t>Protects the genome.</a:t>
            </a:r>
          </a:p>
          <a:p>
            <a:r>
              <a:rPr lang="en-US" sz="2800" b="1" dirty="0">
                <a:latin typeface="Calibri" charset="0"/>
              </a:rPr>
              <a:t>Composed of protein.</a:t>
            </a:r>
          </a:p>
          <a:p>
            <a:r>
              <a:rPr lang="en-US" sz="2800" b="1" dirty="0">
                <a:latin typeface="Calibri" charset="0"/>
              </a:rPr>
              <a:t>Contains enzymes needed for replication. </a:t>
            </a:r>
          </a:p>
          <a:p>
            <a:endParaRPr lang="en-US" dirty="0"/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18" y="4077987"/>
            <a:ext cx="2111375" cy="238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2"/>
          <a:stretch/>
        </p:blipFill>
        <p:spPr bwMode="auto">
          <a:xfrm>
            <a:off x="4814888" y="3853934"/>
            <a:ext cx="2760662" cy="25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4038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498035" y="3468191"/>
            <a:ext cx="998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  <a:latin typeface="Calibri" charset="0"/>
              </a:rPr>
              <a:t>Naked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975519" y="3853934"/>
            <a:ext cx="816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6600"/>
                </a:solidFill>
                <a:latin typeface="Calibri" charset="0"/>
              </a:rPr>
              <a:t>Capsid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 flipV="1">
            <a:off x="2192882" y="4116387"/>
            <a:ext cx="871537" cy="3651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5435411" y="3392269"/>
            <a:ext cx="1519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Calibri" charset="0"/>
              </a:rPr>
              <a:t>Enveloped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682103" y="3643868"/>
            <a:ext cx="817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6600"/>
                </a:solidFill>
                <a:latin typeface="Calibri" charset="0"/>
              </a:rPr>
              <a:t>Capsid</a:t>
            </a:r>
            <a:endParaRPr lang="en-US" sz="1800" b="1" dirty="0">
              <a:solidFill>
                <a:srgbClr val="FF6600"/>
              </a:solidFill>
              <a:latin typeface="Calibri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489700" y="3924022"/>
            <a:ext cx="1255904" cy="99087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The </a:t>
            </a:r>
            <a:r>
              <a:rPr lang="en-US" dirty="0" smtClean="0">
                <a:latin typeface="Gill Sans" charset="0"/>
                <a:cs typeface="Gill Sans" charset="0"/>
              </a:rPr>
              <a:t>Envelope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83942"/>
            <a:ext cx="8229600" cy="1943099"/>
          </a:xfrm>
        </p:spPr>
        <p:txBody>
          <a:bodyPr/>
          <a:lstStyle/>
          <a:p>
            <a:r>
              <a:rPr lang="en-US" sz="2800" b="1" dirty="0">
                <a:latin typeface="Calibri" charset="0"/>
              </a:rPr>
              <a:t>Protects the capsid when present.</a:t>
            </a:r>
          </a:p>
          <a:p>
            <a:r>
              <a:rPr lang="en-US" sz="2800" b="1" dirty="0">
                <a:latin typeface="Calibri" charset="0"/>
              </a:rPr>
              <a:t>Composed of protein </a:t>
            </a:r>
            <a:r>
              <a:rPr lang="en-US" sz="2800" b="1" u="sng" dirty="0">
                <a:latin typeface="Calibri" charset="0"/>
              </a:rPr>
              <a:t>and</a:t>
            </a:r>
            <a:r>
              <a:rPr lang="en-US" sz="2800" b="1" dirty="0">
                <a:latin typeface="Calibri" charset="0"/>
              </a:rPr>
              <a:t> lipid.</a:t>
            </a:r>
          </a:p>
          <a:p>
            <a:r>
              <a:rPr lang="en-US" sz="2800" b="1" dirty="0">
                <a:latin typeface="Calibri" charset="0"/>
              </a:rPr>
              <a:t>Contains proteins needed to attach to host cells.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713179"/>
            <a:ext cx="2760662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18" y="3999598"/>
            <a:ext cx="2111375" cy="238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5435411" y="3075946"/>
            <a:ext cx="1519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Calibri" charset="0"/>
              </a:rPr>
              <a:t>Enveloped</a:t>
            </a: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1667205" y="3072384"/>
            <a:ext cx="998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  <a:latin typeface="Calibri" charset="0"/>
              </a:rPr>
              <a:t>Naked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92370" y="3694790"/>
            <a:ext cx="1393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rgbClr val="0000FF"/>
                </a:solidFill>
                <a:latin typeface="Calibri" charset="0"/>
              </a:rPr>
              <a:t>No</a:t>
            </a:r>
            <a:r>
              <a:rPr lang="en-US" sz="1800" b="1" dirty="0">
                <a:solidFill>
                  <a:srgbClr val="0000FF"/>
                </a:solidFill>
                <a:latin typeface="Calibri" charset="0"/>
              </a:rPr>
              <a:t> envelope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689960" y="3438571"/>
            <a:ext cx="1062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Envelope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 flipV="1">
            <a:off x="6954838" y="3713163"/>
            <a:ext cx="790575" cy="598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1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Viral Life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596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The virus </a:t>
            </a:r>
            <a:r>
              <a:rPr lang="en-US" b="1" u="sng" dirty="0">
                <a:latin typeface="Calibri" charset="0"/>
              </a:rPr>
              <a:t>attaches</a:t>
            </a:r>
            <a:r>
              <a:rPr lang="en-US" dirty="0">
                <a:latin typeface="Calibri" charset="0"/>
              </a:rPr>
              <a:t> to its host cell.</a:t>
            </a:r>
          </a:p>
          <a:p>
            <a:r>
              <a:rPr lang="en-US" dirty="0">
                <a:latin typeface="Calibri" charset="0"/>
              </a:rPr>
              <a:t>The virus </a:t>
            </a:r>
            <a:r>
              <a:rPr lang="en-US" b="1" u="sng" dirty="0">
                <a:latin typeface="Calibri" charset="0"/>
              </a:rPr>
              <a:t>enters</a:t>
            </a:r>
            <a:r>
              <a:rPr lang="en-US" dirty="0">
                <a:latin typeface="Calibri" charset="0"/>
              </a:rPr>
              <a:t> its host cell.</a:t>
            </a:r>
          </a:p>
          <a:p>
            <a:r>
              <a:rPr lang="en-US" dirty="0">
                <a:latin typeface="Calibri" charset="0"/>
              </a:rPr>
              <a:t>The virus </a:t>
            </a:r>
            <a:r>
              <a:rPr lang="en-US" b="1" u="sng" dirty="0">
                <a:latin typeface="Calibri" charset="0"/>
              </a:rPr>
              <a:t>hijacks</a:t>
            </a:r>
            <a:r>
              <a:rPr lang="en-US" dirty="0">
                <a:latin typeface="Calibri" charset="0"/>
              </a:rPr>
              <a:t> the host cell so it can replicate.</a:t>
            </a:r>
          </a:p>
          <a:p>
            <a:r>
              <a:rPr lang="en-US" dirty="0">
                <a:latin typeface="Calibri" charset="0"/>
              </a:rPr>
              <a:t>The new viruses </a:t>
            </a:r>
            <a:r>
              <a:rPr lang="en-US" b="1" u="sng" dirty="0">
                <a:latin typeface="Calibri" charset="0"/>
              </a:rPr>
              <a:t>exit</a:t>
            </a:r>
            <a:r>
              <a:rPr lang="en-US" dirty="0">
                <a:latin typeface="Calibri" charset="0"/>
              </a:rPr>
              <a:t> the host cell.</a:t>
            </a:r>
          </a:p>
          <a:p>
            <a:endParaRPr lang="en-US" dirty="0">
              <a:latin typeface="Calibri" charset="0"/>
            </a:endParaRPr>
          </a:p>
          <a:p>
            <a:r>
              <a:rPr lang="en-US" b="1" u="sng" dirty="0" smtClean="0">
                <a:solidFill>
                  <a:srgbClr val="FF0000"/>
                </a:solidFill>
                <a:latin typeface="Calibri" charset="0"/>
              </a:rPr>
              <a:t>How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depends on whether the virus is naked or enveloped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7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5865304" y="5229290"/>
            <a:ext cx="929196" cy="850640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41400" y="444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40000" y="3035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Hexagon 2"/>
          <p:cNvSpPr/>
          <p:nvPr/>
        </p:nvSpPr>
        <p:spPr>
          <a:xfrm>
            <a:off x="5312600" y="3037596"/>
            <a:ext cx="552704" cy="468636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562600" y="3136900"/>
            <a:ext cx="104942" cy="305396"/>
          </a:xfrm>
          <a:custGeom>
            <a:avLst/>
            <a:gdLst>
              <a:gd name="connsiteX0" fmla="*/ 0 w 104942"/>
              <a:gd name="connsiteY0" fmla="*/ 0 h 305396"/>
              <a:gd name="connsiteX1" fmla="*/ 50800 w 104942"/>
              <a:gd name="connsiteY1" fmla="*/ 63500 h 305396"/>
              <a:gd name="connsiteX2" fmla="*/ 38100 w 104942"/>
              <a:gd name="connsiteY2" fmla="*/ 101600 h 305396"/>
              <a:gd name="connsiteX3" fmla="*/ 0 w 104942"/>
              <a:gd name="connsiteY3" fmla="*/ 76200 h 305396"/>
              <a:gd name="connsiteX4" fmla="*/ 50800 w 104942"/>
              <a:gd name="connsiteY4" fmla="*/ 25400 h 305396"/>
              <a:gd name="connsiteX5" fmla="*/ 63500 w 104942"/>
              <a:gd name="connsiteY5" fmla="*/ 63500 h 305396"/>
              <a:gd name="connsiteX6" fmla="*/ 50800 w 104942"/>
              <a:gd name="connsiteY6" fmla="*/ 127000 h 305396"/>
              <a:gd name="connsiteX7" fmla="*/ 25400 w 104942"/>
              <a:gd name="connsiteY7" fmla="*/ 88900 h 305396"/>
              <a:gd name="connsiteX8" fmla="*/ 76200 w 104942"/>
              <a:gd name="connsiteY8" fmla="*/ 101600 h 305396"/>
              <a:gd name="connsiteX9" fmla="*/ 63500 w 104942"/>
              <a:gd name="connsiteY9" fmla="*/ 177800 h 305396"/>
              <a:gd name="connsiteX10" fmla="*/ 25400 w 104942"/>
              <a:gd name="connsiteY10" fmla="*/ 190500 h 305396"/>
              <a:gd name="connsiteX11" fmla="*/ 12700 w 104942"/>
              <a:gd name="connsiteY11" fmla="*/ 152400 h 305396"/>
              <a:gd name="connsiteX12" fmla="*/ 50800 w 104942"/>
              <a:gd name="connsiteY12" fmla="*/ 139700 h 305396"/>
              <a:gd name="connsiteX13" fmla="*/ 101600 w 104942"/>
              <a:gd name="connsiteY13" fmla="*/ 152400 h 305396"/>
              <a:gd name="connsiteX14" fmla="*/ 88900 w 104942"/>
              <a:gd name="connsiteY14" fmla="*/ 203200 h 305396"/>
              <a:gd name="connsiteX15" fmla="*/ 50800 w 104942"/>
              <a:gd name="connsiteY15" fmla="*/ 215900 h 305396"/>
              <a:gd name="connsiteX16" fmla="*/ 88900 w 104942"/>
              <a:gd name="connsiteY16" fmla="*/ 190500 h 305396"/>
              <a:gd name="connsiteX17" fmla="*/ 76200 w 104942"/>
              <a:gd name="connsiteY17" fmla="*/ 279400 h 305396"/>
              <a:gd name="connsiteX18" fmla="*/ 25400 w 104942"/>
              <a:gd name="connsiteY18" fmla="*/ 266700 h 305396"/>
              <a:gd name="connsiteX19" fmla="*/ 63500 w 104942"/>
              <a:gd name="connsiteY19" fmla="*/ 241300 h 305396"/>
              <a:gd name="connsiteX20" fmla="*/ 88900 w 104942"/>
              <a:gd name="connsiteY20" fmla="*/ 279400 h 305396"/>
              <a:gd name="connsiteX21" fmla="*/ 50800 w 104942"/>
              <a:gd name="connsiteY21" fmla="*/ 304800 h 305396"/>
              <a:gd name="connsiteX22" fmla="*/ 38100 w 104942"/>
              <a:gd name="connsiteY22" fmla="*/ 266700 h 305396"/>
              <a:gd name="connsiteX23" fmla="*/ 50800 w 104942"/>
              <a:gd name="connsiteY23" fmla="*/ 266700 h 30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942" h="305396">
                <a:moveTo>
                  <a:pt x="0" y="0"/>
                </a:moveTo>
                <a:cubicBezTo>
                  <a:pt x="16933" y="21167"/>
                  <a:pt x="41282" y="38119"/>
                  <a:pt x="50800" y="63500"/>
                </a:cubicBezTo>
                <a:cubicBezTo>
                  <a:pt x="55500" y="76035"/>
                  <a:pt x="51087" y="98353"/>
                  <a:pt x="38100" y="101600"/>
                </a:cubicBezTo>
                <a:cubicBezTo>
                  <a:pt x="23292" y="105302"/>
                  <a:pt x="12700" y="84667"/>
                  <a:pt x="0" y="76200"/>
                </a:cubicBezTo>
                <a:cubicBezTo>
                  <a:pt x="4838" y="61686"/>
                  <a:pt x="12095" y="6048"/>
                  <a:pt x="50800" y="25400"/>
                </a:cubicBezTo>
                <a:cubicBezTo>
                  <a:pt x="62774" y="31387"/>
                  <a:pt x="59267" y="50800"/>
                  <a:pt x="63500" y="63500"/>
                </a:cubicBezTo>
                <a:cubicBezTo>
                  <a:pt x="59267" y="84667"/>
                  <a:pt x="68761" y="115026"/>
                  <a:pt x="50800" y="127000"/>
                </a:cubicBezTo>
                <a:cubicBezTo>
                  <a:pt x="38100" y="135467"/>
                  <a:pt x="14607" y="99693"/>
                  <a:pt x="25400" y="88900"/>
                </a:cubicBezTo>
                <a:cubicBezTo>
                  <a:pt x="37742" y="76558"/>
                  <a:pt x="59267" y="97367"/>
                  <a:pt x="76200" y="101600"/>
                </a:cubicBezTo>
                <a:cubicBezTo>
                  <a:pt x="71967" y="127000"/>
                  <a:pt x="76276" y="155442"/>
                  <a:pt x="63500" y="177800"/>
                </a:cubicBezTo>
                <a:cubicBezTo>
                  <a:pt x="56858" y="189423"/>
                  <a:pt x="37374" y="196487"/>
                  <a:pt x="25400" y="190500"/>
                </a:cubicBezTo>
                <a:cubicBezTo>
                  <a:pt x="13426" y="184513"/>
                  <a:pt x="16933" y="165100"/>
                  <a:pt x="12700" y="152400"/>
                </a:cubicBezTo>
                <a:cubicBezTo>
                  <a:pt x="25400" y="148167"/>
                  <a:pt x="37413" y="139700"/>
                  <a:pt x="50800" y="139700"/>
                </a:cubicBezTo>
                <a:cubicBezTo>
                  <a:pt x="68254" y="139700"/>
                  <a:pt x="92620" y="137433"/>
                  <a:pt x="101600" y="152400"/>
                </a:cubicBezTo>
                <a:cubicBezTo>
                  <a:pt x="110580" y="167367"/>
                  <a:pt x="99804" y="189570"/>
                  <a:pt x="88900" y="203200"/>
                </a:cubicBezTo>
                <a:cubicBezTo>
                  <a:pt x="80537" y="213653"/>
                  <a:pt x="50800" y="229287"/>
                  <a:pt x="50800" y="215900"/>
                </a:cubicBezTo>
                <a:cubicBezTo>
                  <a:pt x="50800" y="200636"/>
                  <a:pt x="76200" y="198967"/>
                  <a:pt x="88900" y="190500"/>
                </a:cubicBezTo>
                <a:cubicBezTo>
                  <a:pt x="84667" y="220133"/>
                  <a:pt x="95363" y="256404"/>
                  <a:pt x="76200" y="279400"/>
                </a:cubicBezTo>
                <a:cubicBezTo>
                  <a:pt x="65026" y="292809"/>
                  <a:pt x="30920" y="283259"/>
                  <a:pt x="25400" y="266700"/>
                </a:cubicBezTo>
                <a:cubicBezTo>
                  <a:pt x="20573" y="252220"/>
                  <a:pt x="50800" y="249767"/>
                  <a:pt x="63500" y="241300"/>
                </a:cubicBezTo>
                <a:cubicBezTo>
                  <a:pt x="71967" y="254000"/>
                  <a:pt x="91893" y="264433"/>
                  <a:pt x="88900" y="279400"/>
                </a:cubicBezTo>
                <a:cubicBezTo>
                  <a:pt x="85907" y="294367"/>
                  <a:pt x="65608" y="308502"/>
                  <a:pt x="50800" y="304800"/>
                </a:cubicBezTo>
                <a:cubicBezTo>
                  <a:pt x="37813" y="301553"/>
                  <a:pt x="38100" y="280087"/>
                  <a:pt x="38100" y="266700"/>
                </a:cubicBezTo>
                <a:cubicBezTo>
                  <a:pt x="38100" y="262467"/>
                  <a:pt x="46567" y="266700"/>
                  <a:pt x="50800" y="2667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>
            <a:off x="3905675" y="2553514"/>
            <a:ext cx="6165425" cy="7214632"/>
          </a:xfrm>
          <a:prstGeom prst="arc">
            <a:avLst>
              <a:gd name="adj1" fmla="val 14671460"/>
              <a:gd name="adj2" fmla="val 0"/>
            </a:avLst>
          </a:prstGeom>
          <a:ln>
            <a:solidFill>
              <a:srgbClr val="008000"/>
            </a:solidFill>
          </a:ln>
          <a:scene3d>
            <a:camera prst="orthographicFront">
              <a:rot lat="0" lon="0" rev="6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65304" y="5183374"/>
            <a:ext cx="938129" cy="896556"/>
          </a:xfrm>
          <a:prstGeom prst="ellipse">
            <a:avLst/>
          </a:prstGeom>
          <a:solidFill>
            <a:schemeClr val="bg1"/>
          </a:solidFill>
          <a:ln w="28575" cmpd="sng">
            <a:gradFill flip="none" rotWithShape="1">
              <a:gsLst>
                <a:gs pos="0">
                  <a:srgbClr val="008000">
                    <a:alpha val="93000"/>
                  </a:srgbClr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99189" y="5322455"/>
            <a:ext cx="1007189" cy="1015999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8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4622800" y="5612690"/>
            <a:ext cx="486418" cy="419810"/>
          </a:xfrm>
          <a:prstGeom prst="hexagon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006582" y="5586984"/>
            <a:ext cx="486418" cy="419810"/>
          </a:xfrm>
          <a:prstGeom prst="hexagon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lin ang="0" scaled="1"/>
            <a:tileRect/>
          </a:gradFill>
          <a:ln w="28575" cmpd="sng"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4782066" y="5677568"/>
            <a:ext cx="104942" cy="305396"/>
          </a:xfrm>
          <a:custGeom>
            <a:avLst/>
            <a:gdLst>
              <a:gd name="connsiteX0" fmla="*/ 0 w 104942"/>
              <a:gd name="connsiteY0" fmla="*/ 0 h 305396"/>
              <a:gd name="connsiteX1" fmla="*/ 50800 w 104942"/>
              <a:gd name="connsiteY1" fmla="*/ 63500 h 305396"/>
              <a:gd name="connsiteX2" fmla="*/ 38100 w 104942"/>
              <a:gd name="connsiteY2" fmla="*/ 101600 h 305396"/>
              <a:gd name="connsiteX3" fmla="*/ 0 w 104942"/>
              <a:gd name="connsiteY3" fmla="*/ 76200 h 305396"/>
              <a:gd name="connsiteX4" fmla="*/ 50800 w 104942"/>
              <a:gd name="connsiteY4" fmla="*/ 25400 h 305396"/>
              <a:gd name="connsiteX5" fmla="*/ 63500 w 104942"/>
              <a:gd name="connsiteY5" fmla="*/ 63500 h 305396"/>
              <a:gd name="connsiteX6" fmla="*/ 50800 w 104942"/>
              <a:gd name="connsiteY6" fmla="*/ 127000 h 305396"/>
              <a:gd name="connsiteX7" fmla="*/ 25400 w 104942"/>
              <a:gd name="connsiteY7" fmla="*/ 88900 h 305396"/>
              <a:gd name="connsiteX8" fmla="*/ 76200 w 104942"/>
              <a:gd name="connsiteY8" fmla="*/ 101600 h 305396"/>
              <a:gd name="connsiteX9" fmla="*/ 63500 w 104942"/>
              <a:gd name="connsiteY9" fmla="*/ 177800 h 305396"/>
              <a:gd name="connsiteX10" fmla="*/ 25400 w 104942"/>
              <a:gd name="connsiteY10" fmla="*/ 190500 h 305396"/>
              <a:gd name="connsiteX11" fmla="*/ 12700 w 104942"/>
              <a:gd name="connsiteY11" fmla="*/ 152400 h 305396"/>
              <a:gd name="connsiteX12" fmla="*/ 50800 w 104942"/>
              <a:gd name="connsiteY12" fmla="*/ 139700 h 305396"/>
              <a:gd name="connsiteX13" fmla="*/ 101600 w 104942"/>
              <a:gd name="connsiteY13" fmla="*/ 152400 h 305396"/>
              <a:gd name="connsiteX14" fmla="*/ 88900 w 104942"/>
              <a:gd name="connsiteY14" fmla="*/ 203200 h 305396"/>
              <a:gd name="connsiteX15" fmla="*/ 50800 w 104942"/>
              <a:gd name="connsiteY15" fmla="*/ 215900 h 305396"/>
              <a:gd name="connsiteX16" fmla="*/ 88900 w 104942"/>
              <a:gd name="connsiteY16" fmla="*/ 190500 h 305396"/>
              <a:gd name="connsiteX17" fmla="*/ 76200 w 104942"/>
              <a:gd name="connsiteY17" fmla="*/ 279400 h 305396"/>
              <a:gd name="connsiteX18" fmla="*/ 25400 w 104942"/>
              <a:gd name="connsiteY18" fmla="*/ 266700 h 305396"/>
              <a:gd name="connsiteX19" fmla="*/ 63500 w 104942"/>
              <a:gd name="connsiteY19" fmla="*/ 241300 h 305396"/>
              <a:gd name="connsiteX20" fmla="*/ 88900 w 104942"/>
              <a:gd name="connsiteY20" fmla="*/ 279400 h 305396"/>
              <a:gd name="connsiteX21" fmla="*/ 50800 w 104942"/>
              <a:gd name="connsiteY21" fmla="*/ 304800 h 305396"/>
              <a:gd name="connsiteX22" fmla="*/ 38100 w 104942"/>
              <a:gd name="connsiteY22" fmla="*/ 266700 h 305396"/>
              <a:gd name="connsiteX23" fmla="*/ 50800 w 104942"/>
              <a:gd name="connsiteY23" fmla="*/ 266700 h 30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942" h="305396">
                <a:moveTo>
                  <a:pt x="0" y="0"/>
                </a:moveTo>
                <a:cubicBezTo>
                  <a:pt x="16933" y="21167"/>
                  <a:pt x="41282" y="38119"/>
                  <a:pt x="50800" y="63500"/>
                </a:cubicBezTo>
                <a:cubicBezTo>
                  <a:pt x="55500" y="76035"/>
                  <a:pt x="51087" y="98353"/>
                  <a:pt x="38100" y="101600"/>
                </a:cubicBezTo>
                <a:cubicBezTo>
                  <a:pt x="23292" y="105302"/>
                  <a:pt x="12700" y="84667"/>
                  <a:pt x="0" y="76200"/>
                </a:cubicBezTo>
                <a:cubicBezTo>
                  <a:pt x="4838" y="61686"/>
                  <a:pt x="12095" y="6048"/>
                  <a:pt x="50800" y="25400"/>
                </a:cubicBezTo>
                <a:cubicBezTo>
                  <a:pt x="62774" y="31387"/>
                  <a:pt x="59267" y="50800"/>
                  <a:pt x="63500" y="63500"/>
                </a:cubicBezTo>
                <a:cubicBezTo>
                  <a:pt x="59267" y="84667"/>
                  <a:pt x="68761" y="115026"/>
                  <a:pt x="50800" y="127000"/>
                </a:cubicBezTo>
                <a:cubicBezTo>
                  <a:pt x="38100" y="135467"/>
                  <a:pt x="14607" y="99693"/>
                  <a:pt x="25400" y="88900"/>
                </a:cubicBezTo>
                <a:cubicBezTo>
                  <a:pt x="37742" y="76558"/>
                  <a:pt x="59267" y="97367"/>
                  <a:pt x="76200" y="101600"/>
                </a:cubicBezTo>
                <a:cubicBezTo>
                  <a:pt x="71967" y="127000"/>
                  <a:pt x="76276" y="155442"/>
                  <a:pt x="63500" y="177800"/>
                </a:cubicBezTo>
                <a:cubicBezTo>
                  <a:pt x="56858" y="189423"/>
                  <a:pt x="37374" y="196487"/>
                  <a:pt x="25400" y="190500"/>
                </a:cubicBezTo>
                <a:cubicBezTo>
                  <a:pt x="13426" y="184513"/>
                  <a:pt x="16933" y="165100"/>
                  <a:pt x="12700" y="152400"/>
                </a:cubicBezTo>
                <a:cubicBezTo>
                  <a:pt x="25400" y="148167"/>
                  <a:pt x="37413" y="139700"/>
                  <a:pt x="50800" y="139700"/>
                </a:cubicBezTo>
                <a:cubicBezTo>
                  <a:pt x="68254" y="139700"/>
                  <a:pt x="92620" y="137433"/>
                  <a:pt x="101600" y="152400"/>
                </a:cubicBezTo>
                <a:cubicBezTo>
                  <a:pt x="110580" y="167367"/>
                  <a:pt x="99804" y="189570"/>
                  <a:pt x="88900" y="203200"/>
                </a:cubicBezTo>
                <a:cubicBezTo>
                  <a:pt x="80537" y="213653"/>
                  <a:pt x="50800" y="229287"/>
                  <a:pt x="50800" y="215900"/>
                </a:cubicBezTo>
                <a:cubicBezTo>
                  <a:pt x="50800" y="200636"/>
                  <a:pt x="76200" y="198967"/>
                  <a:pt x="88900" y="190500"/>
                </a:cubicBezTo>
                <a:cubicBezTo>
                  <a:pt x="84667" y="220133"/>
                  <a:pt x="95363" y="256404"/>
                  <a:pt x="76200" y="279400"/>
                </a:cubicBezTo>
                <a:cubicBezTo>
                  <a:pt x="65026" y="292809"/>
                  <a:pt x="30920" y="283259"/>
                  <a:pt x="25400" y="266700"/>
                </a:cubicBezTo>
                <a:cubicBezTo>
                  <a:pt x="20573" y="252220"/>
                  <a:pt x="50800" y="249767"/>
                  <a:pt x="63500" y="241300"/>
                </a:cubicBezTo>
                <a:cubicBezTo>
                  <a:pt x="71967" y="254000"/>
                  <a:pt x="91893" y="264433"/>
                  <a:pt x="88900" y="279400"/>
                </a:cubicBezTo>
                <a:cubicBezTo>
                  <a:pt x="85907" y="294367"/>
                  <a:pt x="65608" y="308502"/>
                  <a:pt x="50800" y="304800"/>
                </a:cubicBezTo>
                <a:cubicBezTo>
                  <a:pt x="37813" y="301553"/>
                  <a:pt x="38100" y="280087"/>
                  <a:pt x="38100" y="266700"/>
                </a:cubicBezTo>
                <a:cubicBezTo>
                  <a:pt x="38100" y="262467"/>
                  <a:pt x="46567" y="266700"/>
                  <a:pt x="50800" y="2667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/>
          <p:cNvSpPr txBox="1"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latin typeface="Gill Sans" charset="0"/>
                <a:cs typeface="Gill Sans" charset="0"/>
              </a:rPr>
              <a:t/>
            </a:r>
            <a:br>
              <a:rPr lang="en-US" sz="3600" dirty="0">
                <a:latin typeface="Gill Sans" charset="0"/>
                <a:cs typeface="Gill Sans" charset="0"/>
              </a:rPr>
            </a:br>
            <a:r>
              <a:rPr lang="en-US" sz="3600" b="1" dirty="0">
                <a:latin typeface="Gill Sans" charset="0"/>
                <a:cs typeface="Gill Sans" charset="0"/>
              </a:rPr>
              <a:t>How</a:t>
            </a:r>
            <a:r>
              <a:rPr lang="en-US" sz="3600" dirty="0">
                <a:latin typeface="Gill Sans" charset="0"/>
                <a:cs typeface="Gill Sans" charset="0"/>
              </a:rPr>
              <a:t> </a:t>
            </a:r>
            <a:r>
              <a:rPr lang="en-US" sz="3600" b="1" dirty="0">
                <a:solidFill>
                  <a:srgbClr val="3366FF"/>
                </a:solidFill>
                <a:latin typeface="Gill Sans" charset="0"/>
                <a:cs typeface="Gill Sans" charset="0"/>
              </a:rPr>
              <a:t>NAKED</a:t>
            </a:r>
            <a:r>
              <a:rPr lang="en-US" sz="3600" b="1" dirty="0">
                <a:latin typeface="Gill Sans" charset="0"/>
                <a:cs typeface="Gill Sans" charset="0"/>
              </a:rPr>
              <a:t> viruses enter host cells</a:t>
            </a:r>
            <a:r>
              <a:rPr lang="en-US" sz="3600" dirty="0">
                <a:latin typeface="Gill Sans" charset="0"/>
                <a:cs typeface="Gill Sans" charset="0"/>
              </a:rPr>
              <a:t/>
            </a:r>
            <a:br>
              <a:rPr lang="en-US" sz="3600" dirty="0">
                <a:latin typeface="Gill Sans" charset="0"/>
                <a:cs typeface="Gill Sans" charset="0"/>
              </a:rPr>
            </a:br>
            <a:endParaRPr lang="en-US" sz="3600" dirty="0">
              <a:latin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4500" y="1595854"/>
            <a:ext cx="68598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Calibri" charset="0"/>
              </a:rPr>
              <a:t> The </a:t>
            </a:r>
            <a:r>
              <a:rPr lang="en-US" sz="2000" b="1" dirty="0">
                <a:solidFill>
                  <a:srgbClr val="3366FF"/>
                </a:solidFill>
                <a:latin typeface="Calibri" charset="0"/>
              </a:rPr>
              <a:t>naked virus </a:t>
            </a:r>
            <a:r>
              <a:rPr lang="en-US" sz="2000" dirty="0">
                <a:latin typeface="Calibri" charset="0"/>
              </a:rPr>
              <a:t>might </a:t>
            </a:r>
            <a:r>
              <a:rPr lang="en-US" sz="2000" dirty="0" smtClean="0">
                <a:latin typeface="Calibri" charset="0"/>
              </a:rPr>
              <a:t>inject their genome through the </a:t>
            </a:r>
            <a:r>
              <a:rPr lang="en-US" sz="2000" dirty="0">
                <a:latin typeface="Calibri" charset="0"/>
              </a:rPr>
              <a:t>host cell </a:t>
            </a:r>
            <a:r>
              <a:rPr lang="en-US" sz="2000" dirty="0" smtClean="0">
                <a:latin typeface="Calibri" charset="0"/>
              </a:rPr>
              <a:t>membrane: for example, </a:t>
            </a:r>
            <a:r>
              <a:rPr lang="en-US" sz="2000" b="1" dirty="0">
                <a:latin typeface="Calibri" charset="0"/>
              </a:rPr>
              <a:t>viruses that infect bacteria (bacteriophages)</a:t>
            </a:r>
            <a:r>
              <a:rPr lang="en-US" sz="2000" b="1" dirty="0" smtClean="0">
                <a:latin typeface="Calibri" charset="0"/>
              </a:rPr>
              <a:t>.</a:t>
            </a:r>
            <a:endParaRPr lang="en-US" sz="2000" dirty="0">
              <a:latin typeface="Calibri" charset="0"/>
            </a:endParaRPr>
          </a:p>
          <a:p>
            <a:pPr>
              <a:spcBef>
                <a:spcPct val="20000"/>
              </a:spcBef>
            </a:pPr>
            <a:endParaRPr lang="en-US" sz="2000" dirty="0">
              <a:latin typeface="Calibri" charset="0"/>
            </a:endParaRPr>
          </a:p>
          <a:p>
            <a:pPr>
              <a:spcBef>
                <a:spcPct val="20000"/>
              </a:spcBef>
            </a:pPr>
            <a:endParaRPr lang="en-US" sz="2000" dirty="0">
              <a:latin typeface="Calibri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Calibri" charset="0"/>
              </a:rPr>
              <a:t> The </a:t>
            </a:r>
            <a:r>
              <a:rPr lang="en-US" sz="2000" b="1" dirty="0">
                <a:solidFill>
                  <a:srgbClr val="3366FF"/>
                </a:solidFill>
                <a:latin typeface="Calibri" charset="0"/>
              </a:rPr>
              <a:t>naked virus </a:t>
            </a:r>
            <a:r>
              <a:rPr lang="en-US" sz="2000" dirty="0">
                <a:latin typeface="Calibri" charset="0"/>
              </a:rPr>
              <a:t>might be taken </a:t>
            </a:r>
            <a:endParaRPr lang="en-US" sz="2000" dirty="0" smtClean="0">
              <a:latin typeface="Calibri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up </a:t>
            </a:r>
            <a:r>
              <a:rPr lang="en-US" sz="2000" dirty="0">
                <a:latin typeface="Calibri" charset="0"/>
              </a:rPr>
              <a:t>by endocytosis and </a:t>
            </a:r>
            <a:endParaRPr lang="en-US" sz="2000" dirty="0" smtClean="0">
              <a:latin typeface="Calibri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then punch holes </a:t>
            </a:r>
            <a:r>
              <a:rPr lang="en-US" sz="2000" dirty="0">
                <a:latin typeface="Calibri" charset="0"/>
              </a:rPr>
              <a:t>in the endosome </a:t>
            </a:r>
            <a:endParaRPr lang="en-US" sz="2000" dirty="0" smtClean="0">
              <a:latin typeface="Calibri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" charset="0"/>
              </a:rPr>
              <a:t>m</a:t>
            </a:r>
            <a:r>
              <a:rPr lang="en-US" sz="2000" dirty="0" smtClean="0">
                <a:latin typeface="Calibri" charset="0"/>
              </a:rPr>
              <a:t>embrane: for example, </a:t>
            </a:r>
            <a:r>
              <a:rPr lang="en-US" sz="2000" b="1" dirty="0" smtClean="0"/>
              <a:t>polio virus.</a:t>
            </a:r>
            <a:r>
              <a:rPr lang="en-US" sz="2000" dirty="0"/>
              <a:t>  </a:t>
            </a:r>
            <a:endParaRPr lang="en-US" sz="2000" dirty="0">
              <a:latin typeface="Calibri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4500" y="4942315"/>
            <a:ext cx="3063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3366FF"/>
                </a:solidFill>
                <a:latin typeface="Calibri" charset="0"/>
              </a:rPr>
              <a:t>Once the genome is in the cell</a:t>
            </a:r>
          </a:p>
          <a:p>
            <a:pPr eaLnBrk="1" hangingPunct="1"/>
            <a:r>
              <a:rPr lang="en-US" b="1" dirty="0">
                <a:solidFill>
                  <a:srgbClr val="3366FF"/>
                </a:solidFill>
                <a:latin typeface="Calibri" charset="0"/>
              </a:rPr>
              <a:t>i</a:t>
            </a:r>
            <a:r>
              <a:rPr lang="en-US" b="1" dirty="0" smtClean="0">
                <a:solidFill>
                  <a:srgbClr val="3366FF"/>
                </a:solidFill>
                <a:latin typeface="Calibri" charset="0"/>
              </a:rPr>
              <a:t>t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can begin to </a:t>
            </a:r>
            <a:r>
              <a:rPr lang="en-US" b="1" dirty="0" smtClean="0">
                <a:solidFill>
                  <a:srgbClr val="3366FF"/>
                </a:solidFill>
                <a:latin typeface="Calibri" charset="0"/>
              </a:rPr>
              <a:t>replicate.</a:t>
            </a:r>
            <a:endParaRPr lang="en-US" b="1" dirty="0">
              <a:solidFill>
                <a:srgbClr val="3366FF"/>
              </a:solidFill>
              <a:latin typeface="Calibri" charset="0"/>
            </a:endParaRPr>
          </a:p>
          <a:p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304396" y="1477348"/>
            <a:ext cx="183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Cell membrane</a:t>
            </a:r>
            <a:endParaRPr lang="en-US" b="1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797800" y="1846680"/>
            <a:ext cx="177800" cy="3123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997364" y="2553514"/>
            <a:ext cx="3315236" cy="58338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3717636" y="4827508"/>
            <a:ext cx="905164" cy="8500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13761" y="3944898"/>
            <a:ext cx="1233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Capsid &amp; Genome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61000" y="3506232"/>
            <a:ext cx="101600" cy="475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989330" y="4591229"/>
            <a:ext cx="323270" cy="10214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493000" y="2553514"/>
            <a:ext cx="2438400" cy="2499281"/>
            <a:chOff x="7493000" y="2553514"/>
            <a:chExt cx="2438400" cy="2499281"/>
          </a:xfrm>
        </p:grpSpPr>
        <p:sp>
          <p:nvSpPr>
            <p:cNvPr id="2" name="Chord 1"/>
            <p:cNvSpPr/>
            <p:nvPr/>
          </p:nvSpPr>
          <p:spPr>
            <a:xfrm>
              <a:off x="7493000" y="2553514"/>
              <a:ext cx="2438400" cy="2499281"/>
            </a:xfrm>
            <a:prstGeom prst="chord">
              <a:avLst/>
            </a:prstGeom>
            <a:solidFill>
              <a:srgbClr val="711DFB"/>
            </a:solidFill>
            <a:ln w="28575" cmpd="sng">
              <a:solidFill>
                <a:schemeClr val="tx1"/>
              </a:solidFill>
              <a:prstDash val="dash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2028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814230" y="3612634"/>
              <a:ext cx="1082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Nucleus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7658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49 -0.00324 " pathEditMode="relative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49 -0.00324 " pathEditMode="relative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06 -0.00185 L 0.11042 0.00231 C 0.11407 0.00324 0.11962 0.0044 0.12518 0.0044 C 0.13177 0.0044 0.13716 0.00324 0.14063 0.00231 L 0.15851 -0.00185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795 0 " pathEditMode="relative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795 0 " pathEditMode="relative" ptsTypes="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0.00092 L 0.16823 -0.037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189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5 -1.11111E-6 L 0.17812 -0.04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01227 L 0.09896 0.0231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65 -0.04166 L 0.25885 -0.006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178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2 -0.04259 L 0.2625 -0.007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5 -0.00231 L 0.33923 1.11022E-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" grpId="0" animBg="1"/>
      <p:bldP spid="26" grpId="1" animBg="1"/>
      <p:bldP spid="26" grpId="2" animBg="1"/>
      <p:bldP spid="44" grpId="0" animBg="1"/>
      <p:bldP spid="44" grpId="1" animBg="1"/>
      <p:bldP spid="29" grpId="1" animBg="1"/>
      <p:bldP spid="30" grpId="0" animBg="1"/>
      <p:bldP spid="30" grpId="1" animBg="1"/>
      <p:bldP spid="30" grpId="2" animBg="1"/>
      <p:bldP spid="31" grpId="0" animBg="1"/>
      <p:bldP spid="28" grpId="1" animBg="1"/>
      <p:bldP spid="28" grpId="2" animBg="1"/>
      <p:bldP spid="28" grpId="3" animBg="1"/>
      <p:bldP spid="28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3475503" y="2063791"/>
            <a:ext cx="6261100" cy="7736080"/>
          </a:xfrm>
          <a:prstGeom prst="arc">
            <a:avLst>
              <a:gd name="adj1" fmla="val 14671460"/>
              <a:gd name="adj2" fmla="val 0"/>
            </a:avLst>
          </a:prstGeom>
          <a:ln>
            <a:solidFill>
              <a:srgbClr val="008000"/>
            </a:solidFill>
          </a:ln>
          <a:scene3d>
            <a:camera prst="orthographicFront">
              <a:rot lat="0" lon="0" rev="6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33983" y="4646601"/>
            <a:ext cx="1463976" cy="1461765"/>
          </a:xfrm>
          <a:prstGeom prst="ellipse">
            <a:avLst/>
          </a:prstGeom>
          <a:solidFill>
            <a:schemeClr val="bg1"/>
          </a:solidFill>
          <a:ln w="28575" cmpd="sng"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80392" y="5499444"/>
            <a:ext cx="590459" cy="579056"/>
          </a:xfrm>
          <a:prstGeom prst="ellipse">
            <a:avLst/>
          </a:prstGeom>
          <a:solidFill>
            <a:schemeClr val="accent2">
              <a:lumMod val="60000"/>
              <a:lumOff val="40000"/>
              <a:alpha val="22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059494" y="5615339"/>
            <a:ext cx="213408" cy="407664"/>
          </a:xfrm>
          <a:custGeom>
            <a:avLst/>
            <a:gdLst>
              <a:gd name="connsiteX0" fmla="*/ 0 w 104942"/>
              <a:gd name="connsiteY0" fmla="*/ 0 h 305396"/>
              <a:gd name="connsiteX1" fmla="*/ 50800 w 104942"/>
              <a:gd name="connsiteY1" fmla="*/ 63500 h 305396"/>
              <a:gd name="connsiteX2" fmla="*/ 38100 w 104942"/>
              <a:gd name="connsiteY2" fmla="*/ 101600 h 305396"/>
              <a:gd name="connsiteX3" fmla="*/ 0 w 104942"/>
              <a:gd name="connsiteY3" fmla="*/ 76200 h 305396"/>
              <a:gd name="connsiteX4" fmla="*/ 50800 w 104942"/>
              <a:gd name="connsiteY4" fmla="*/ 25400 h 305396"/>
              <a:gd name="connsiteX5" fmla="*/ 63500 w 104942"/>
              <a:gd name="connsiteY5" fmla="*/ 63500 h 305396"/>
              <a:gd name="connsiteX6" fmla="*/ 50800 w 104942"/>
              <a:gd name="connsiteY6" fmla="*/ 127000 h 305396"/>
              <a:gd name="connsiteX7" fmla="*/ 25400 w 104942"/>
              <a:gd name="connsiteY7" fmla="*/ 88900 h 305396"/>
              <a:gd name="connsiteX8" fmla="*/ 76200 w 104942"/>
              <a:gd name="connsiteY8" fmla="*/ 101600 h 305396"/>
              <a:gd name="connsiteX9" fmla="*/ 63500 w 104942"/>
              <a:gd name="connsiteY9" fmla="*/ 177800 h 305396"/>
              <a:gd name="connsiteX10" fmla="*/ 25400 w 104942"/>
              <a:gd name="connsiteY10" fmla="*/ 190500 h 305396"/>
              <a:gd name="connsiteX11" fmla="*/ 12700 w 104942"/>
              <a:gd name="connsiteY11" fmla="*/ 152400 h 305396"/>
              <a:gd name="connsiteX12" fmla="*/ 50800 w 104942"/>
              <a:gd name="connsiteY12" fmla="*/ 139700 h 305396"/>
              <a:gd name="connsiteX13" fmla="*/ 101600 w 104942"/>
              <a:gd name="connsiteY13" fmla="*/ 152400 h 305396"/>
              <a:gd name="connsiteX14" fmla="*/ 88900 w 104942"/>
              <a:gd name="connsiteY14" fmla="*/ 203200 h 305396"/>
              <a:gd name="connsiteX15" fmla="*/ 50800 w 104942"/>
              <a:gd name="connsiteY15" fmla="*/ 215900 h 305396"/>
              <a:gd name="connsiteX16" fmla="*/ 88900 w 104942"/>
              <a:gd name="connsiteY16" fmla="*/ 190500 h 305396"/>
              <a:gd name="connsiteX17" fmla="*/ 76200 w 104942"/>
              <a:gd name="connsiteY17" fmla="*/ 279400 h 305396"/>
              <a:gd name="connsiteX18" fmla="*/ 25400 w 104942"/>
              <a:gd name="connsiteY18" fmla="*/ 266700 h 305396"/>
              <a:gd name="connsiteX19" fmla="*/ 63500 w 104942"/>
              <a:gd name="connsiteY19" fmla="*/ 241300 h 305396"/>
              <a:gd name="connsiteX20" fmla="*/ 88900 w 104942"/>
              <a:gd name="connsiteY20" fmla="*/ 279400 h 305396"/>
              <a:gd name="connsiteX21" fmla="*/ 50800 w 104942"/>
              <a:gd name="connsiteY21" fmla="*/ 304800 h 305396"/>
              <a:gd name="connsiteX22" fmla="*/ 38100 w 104942"/>
              <a:gd name="connsiteY22" fmla="*/ 266700 h 305396"/>
              <a:gd name="connsiteX23" fmla="*/ 50800 w 104942"/>
              <a:gd name="connsiteY23" fmla="*/ 266700 h 30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4942" h="305396">
                <a:moveTo>
                  <a:pt x="0" y="0"/>
                </a:moveTo>
                <a:cubicBezTo>
                  <a:pt x="16933" y="21167"/>
                  <a:pt x="41282" y="38119"/>
                  <a:pt x="50800" y="63500"/>
                </a:cubicBezTo>
                <a:cubicBezTo>
                  <a:pt x="55500" y="76035"/>
                  <a:pt x="51087" y="98353"/>
                  <a:pt x="38100" y="101600"/>
                </a:cubicBezTo>
                <a:cubicBezTo>
                  <a:pt x="23292" y="105302"/>
                  <a:pt x="12700" y="84667"/>
                  <a:pt x="0" y="76200"/>
                </a:cubicBezTo>
                <a:cubicBezTo>
                  <a:pt x="4838" y="61686"/>
                  <a:pt x="12095" y="6048"/>
                  <a:pt x="50800" y="25400"/>
                </a:cubicBezTo>
                <a:cubicBezTo>
                  <a:pt x="62774" y="31387"/>
                  <a:pt x="59267" y="50800"/>
                  <a:pt x="63500" y="63500"/>
                </a:cubicBezTo>
                <a:cubicBezTo>
                  <a:pt x="59267" y="84667"/>
                  <a:pt x="68761" y="115026"/>
                  <a:pt x="50800" y="127000"/>
                </a:cubicBezTo>
                <a:cubicBezTo>
                  <a:pt x="38100" y="135467"/>
                  <a:pt x="14607" y="99693"/>
                  <a:pt x="25400" y="88900"/>
                </a:cubicBezTo>
                <a:cubicBezTo>
                  <a:pt x="37742" y="76558"/>
                  <a:pt x="59267" y="97367"/>
                  <a:pt x="76200" y="101600"/>
                </a:cubicBezTo>
                <a:cubicBezTo>
                  <a:pt x="71967" y="127000"/>
                  <a:pt x="76276" y="155442"/>
                  <a:pt x="63500" y="177800"/>
                </a:cubicBezTo>
                <a:cubicBezTo>
                  <a:pt x="56858" y="189423"/>
                  <a:pt x="37374" y="196487"/>
                  <a:pt x="25400" y="190500"/>
                </a:cubicBezTo>
                <a:cubicBezTo>
                  <a:pt x="13426" y="184513"/>
                  <a:pt x="16933" y="165100"/>
                  <a:pt x="12700" y="152400"/>
                </a:cubicBezTo>
                <a:cubicBezTo>
                  <a:pt x="25400" y="148167"/>
                  <a:pt x="37413" y="139700"/>
                  <a:pt x="50800" y="139700"/>
                </a:cubicBezTo>
                <a:cubicBezTo>
                  <a:pt x="68254" y="139700"/>
                  <a:pt x="92620" y="137433"/>
                  <a:pt x="101600" y="152400"/>
                </a:cubicBezTo>
                <a:cubicBezTo>
                  <a:pt x="110580" y="167367"/>
                  <a:pt x="99804" y="189570"/>
                  <a:pt x="88900" y="203200"/>
                </a:cubicBezTo>
                <a:cubicBezTo>
                  <a:pt x="80537" y="213653"/>
                  <a:pt x="50800" y="229287"/>
                  <a:pt x="50800" y="215900"/>
                </a:cubicBezTo>
                <a:cubicBezTo>
                  <a:pt x="50800" y="200636"/>
                  <a:pt x="76200" y="198967"/>
                  <a:pt x="88900" y="190500"/>
                </a:cubicBezTo>
                <a:cubicBezTo>
                  <a:pt x="84667" y="220133"/>
                  <a:pt x="95363" y="256404"/>
                  <a:pt x="76200" y="279400"/>
                </a:cubicBezTo>
                <a:cubicBezTo>
                  <a:pt x="65026" y="292809"/>
                  <a:pt x="30920" y="283259"/>
                  <a:pt x="25400" y="266700"/>
                </a:cubicBezTo>
                <a:cubicBezTo>
                  <a:pt x="20573" y="252220"/>
                  <a:pt x="50800" y="249767"/>
                  <a:pt x="63500" y="241300"/>
                </a:cubicBezTo>
                <a:cubicBezTo>
                  <a:pt x="71967" y="254000"/>
                  <a:pt x="91893" y="264433"/>
                  <a:pt x="88900" y="279400"/>
                </a:cubicBezTo>
                <a:cubicBezTo>
                  <a:pt x="85907" y="294367"/>
                  <a:pt x="65608" y="308502"/>
                  <a:pt x="50800" y="304800"/>
                </a:cubicBezTo>
                <a:cubicBezTo>
                  <a:pt x="37813" y="301553"/>
                  <a:pt x="38100" y="280087"/>
                  <a:pt x="38100" y="266700"/>
                </a:cubicBezTo>
                <a:cubicBezTo>
                  <a:pt x="38100" y="262467"/>
                  <a:pt x="46567" y="266700"/>
                  <a:pt x="50800" y="2667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755572" y="4692316"/>
            <a:ext cx="1460500" cy="141605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5962581" y="4840445"/>
            <a:ext cx="823677" cy="1091386"/>
            <a:chOff x="4013199" y="2553514"/>
            <a:chExt cx="823677" cy="1091386"/>
          </a:xfrm>
        </p:grpSpPr>
        <p:sp>
          <p:nvSpPr>
            <p:cNvPr id="38" name="Moon 37"/>
            <p:cNvSpPr/>
            <p:nvPr/>
          </p:nvSpPr>
          <p:spPr>
            <a:xfrm>
              <a:off x="4013199" y="2553514"/>
              <a:ext cx="823677" cy="1091386"/>
            </a:xfrm>
            <a:prstGeom prst="moon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248577" y="2667814"/>
              <a:ext cx="449579" cy="837386"/>
              <a:chOff x="4248577" y="2667814"/>
              <a:chExt cx="449579" cy="837386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4303612" y="2870200"/>
                <a:ext cx="299719" cy="152400"/>
                <a:chOff x="3352800" y="3556000"/>
                <a:chExt cx="299719" cy="152400"/>
              </a:xfrm>
              <a:scene3d>
                <a:camera prst="orthographicFront">
                  <a:rot lat="0" lon="0" rev="10800000"/>
                </a:camera>
                <a:lightRig rig="threePt" dir="t"/>
              </a:scene3d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3352800" y="3644900"/>
                  <a:ext cx="254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50"/>
                <p:cNvSpPr/>
                <p:nvPr/>
              </p:nvSpPr>
              <p:spPr>
                <a:xfrm>
                  <a:off x="3556000" y="3556000"/>
                  <a:ext cx="96519" cy="1524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4282440" y="3200400"/>
                <a:ext cx="299719" cy="152400"/>
                <a:chOff x="3352800" y="3556000"/>
                <a:chExt cx="299719" cy="152400"/>
              </a:xfrm>
              <a:scene3d>
                <a:camera prst="orthographicFront">
                  <a:rot lat="0" lon="0" rev="10800000"/>
                </a:camera>
                <a:lightRig rig="threePt" dir="t"/>
              </a:scene3d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3352800" y="3644900"/>
                  <a:ext cx="254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/>
                <p:cNvSpPr/>
                <p:nvPr/>
              </p:nvSpPr>
              <p:spPr>
                <a:xfrm>
                  <a:off x="3556000" y="3556000"/>
                  <a:ext cx="96519" cy="1524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4248577" y="2667814"/>
                <a:ext cx="449579" cy="837386"/>
                <a:chOff x="4248577" y="2667814"/>
                <a:chExt cx="449579" cy="837386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4398437" y="2667814"/>
                  <a:ext cx="299719" cy="152400"/>
                  <a:chOff x="3352800" y="3556000"/>
                  <a:chExt cx="299719" cy="152400"/>
                </a:xfrm>
                <a:scene3d>
                  <a:camera prst="orthographicFront">
                    <a:rot lat="0" lon="0" rev="10800000"/>
                  </a:camera>
                  <a:lightRig rig="threePt" dir="t"/>
                </a:scene3d>
              </p:grpSpPr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3352800" y="3644900"/>
                    <a:ext cx="254000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al 43"/>
                  <p:cNvSpPr/>
                  <p:nvPr/>
                </p:nvSpPr>
                <p:spPr>
                  <a:xfrm>
                    <a:off x="3556000" y="3556000"/>
                    <a:ext cx="96519" cy="15240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4248577" y="3048000"/>
                  <a:ext cx="299719" cy="152400"/>
                  <a:chOff x="3352800" y="3556000"/>
                  <a:chExt cx="299719" cy="152400"/>
                </a:xfrm>
                <a:scene3d>
                  <a:camera prst="orthographicFront">
                    <a:rot lat="0" lon="0" rev="10800000"/>
                  </a:camera>
                  <a:lightRig rig="threePt" dir="t"/>
                </a:scene3d>
              </p:grpSpPr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3352800" y="3644900"/>
                    <a:ext cx="254000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Oval 53"/>
                  <p:cNvSpPr/>
                  <p:nvPr/>
                </p:nvSpPr>
                <p:spPr>
                  <a:xfrm>
                    <a:off x="3556000" y="3556000"/>
                    <a:ext cx="96519" cy="15240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4356952" y="3352800"/>
                  <a:ext cx="299719" cy="152400"/>
                  <a:chOff x="3352800" y="3556000"/>
                  <a:chExt cx="299719" cy="152400"/>
                </a:xfrm>
                <a:scene3d>
                  <a:camera prst="orthographicFront">
                    <a:rot lat="0" lon="0" rev="10800000"/>
                  </a:camera>
                  <a:lightRig rig="threePt" dir="t"/>
                </a:scene3d>
              </p:grpSpPr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3352800" y="3644900"/>
                    <a:ext cx="254000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Oval 59"/>
                  <p:cNvSpPr/>
                  <p:nvPr/>
                </p:nvSpPr>
                <p:spPr>
                  <a:xfrm>
                    <a:off x="3556000" y="3556000"/>
                    <a:ext cx="96519" cy="15240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94" name="Group 93"/>
          <p:cNvGrpSpPr/>
          <p:nvPr/>
        </p:nvGrpSpPr>
        <p:grpSpPr>
          <a:xfrm>
            <a:off x="3678068" y="5132847"/>
            <a:ext cx="1189668" cy="1221038"/>
            <a:chOff x="2362288" y="4684180"/>
            <a:chExt cx="879781" cy="916520"/>
          </a:xfrm>
        </p:grpSpPr>
        <p:grpSp>
          <p:nvGrpSpPr>
            <p:cNvPr id="63" name="Group 62"/>
            <p:cNvGrpSpPr/>
            <p:nvPr/>
          </p:nvGrpSpPr>
          <p:grpSpPr>
            <a:xfrm>
              <a:off x="2845652" y="4684180"/>
              <a:ext cx="183573" cy="184570"/>
              <a:chOff x="3455252" y="4469979"/>
              <a:chExt cx="183573" cy="184570"/>
            </a:xfrm>
          </p:grpSpPr>
          <p:sp>
            <p:nvSpPr>
              <p:cNvPr id="27" name="Oval 26"/>
              <p:cNvSpPr/>
              <p:nvPr/>
            </p:nvSpPr>
            <p:spPr>
              <a:xfrm flipH="1">
                <a:off x="3516443" y="4469979"/>
                <a:ext cx="122382" cy="123047"/>
              </a:xfrm>
              <a:prstGeom prst="ellipse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3455252" y="4593026"/>
                <a:ext cx="101552" cy="61523"/>
              </a:xfrm>
              <a:prstGeom prst="line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/>
            <p:cNvSpPr/>
            <p:nvPr/>
          </p:nvSpPr>
          <p:spPr>
            <a:xfrm>
              <a:off x="2368594" y="4759391"/>
              <a:ext cx="774700" cy="78105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3038869" y="5199937"/>
              <a:ext cx="203200" cy="152400"/>
              <a:chOff x="3352800" y="3556000"/>
              <a:chExt cx="299719" cy="152400"/>
            </a:xfrm>
            <a:scene3d>
              <a:camera prst="orthographicFront">
                <a:rot lat="0" lon="0" rev="19800000"/>
              </a:camera>
              <a:lightRig rig="threePt" dir="t"/>
            </a:scene3d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398451" y="5359400"/>
              <a:ext cx="203200" cy="152400"/>
              <a:chOff x="3352800" y="3556000"/>
              <a:chExt cx="299719" cy="152400"/>
            </a:xfrm>
            <a:scene3d>
              <a:camera prst="orthographicFront">
                <a:rot lat="0" lon="0" rev="13800000"/>
              </a:camera>
              <a:lightRig rig="threePt" dir="t"/>
            </a:scene3d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2362288" y="4870450"/>
              <a:ext cx="203200" cy="152400"/>
              <a:chOff x="3352800" y="3556000"/>
              <a:chExt cx="299719" cy="152400"/>
            </a:xfrm>
            <a:scene3d>
              <a:camera prst="orthographicFront">
                <a:rot lat="0" lon="0" rev="9000000"/>
              </a:camera>
              <a:lightRig rig="threePt" dir="t"/>
            </a:scene3d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2747573" y="5448300"/>
              <a:ext cx="203200" cy="152400"/>
              <a:chOff x="3352800" y="3556000"/>
              <a:chExt cx="299719" cy="152400"/>
            </a:xfrm>
            <a:scene3d>
              <a:camera prst="orthographicFront">
                <a:rot lat="0" lon="0" rev="16800000"/>
              </a:camera>
              <a:lightRig rig="threePt" dir="t"/>
            </a:scene3d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8" name="Title 1"/>
          <p:cNvSpPr txBox="1"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latin typeface="Gill Sans" charset="0"/>
                <a:cs typeface="Gill Sans" charset="0"/>
              </a:rPr>
              <a:t/>
            </a:r>
            <a:br>
              <a:rPr lang="en-US" sz="3600" dirty="0">
                <a:latin typeface="Gill Sans" charset="0"/>
                <a:cs typeface="Gill Sans" charset="0"/>
              </a:rPr>
            </a:br>
            <a:r>
              <a:rPr lang="en-US" sz="3600" b="1" dirty="0">
                <a:latin typeface="Gill Sans" charset="0"/>
                <a:cs typeface="Gill Sans" charset="0"/>
              </a:rPr>
              <a:t>How</a:t>
            </a:r>
            <a:r>
              <a:rPr lang="en-US" sz="3600" dirty="0">
                <a:latin typeface="Gill Sans" charset="0"/>
                <a:cs typeface="Gill Sans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Gill Sans" charset="0"/>
                <a:cs typeface="Gill Sans" charset="0"/>
              </a:rPr>
              <a:t>ENVELOPED </a:t>
            </a:r>
            <a:r>
              <a:rPr lang="en-US" sz="3600" b="1" dirty="0">
                <a:latin typeface="Gill Sans" charset="0"/>
                <a:cs typeface="Gill Sans" charset="0"/>
              </a:rPr>
              <a:t>viruses enter host cells</a:t>
            </a:r>
            <a:r>
              <a:rPr lang="en-US" sz="3600" dirty="0">
                <a:latin typeface="Gill Sans" charset="0"/>
                <a:cs typeface="Gill Sans" charset="0"/>
              </a:rPr>
              <a:t/>
            </a:r>
            <a:br>
              <a:rPr lang="en-US" sz="3600" dirty="0">
                <a:latin typeface="Gill Sans" charset="0"/>
                <a:cs typeface="Gill Sans" charset="0"/>
              </a:rPr>
            </a:br>
            <a:endParaRPr lang="en-US" sz="3600" dirty="0">
              <a:latin typeface="Gill Sans" charset="0"/>
              <a:cs typeface="Gill Sans" charset="0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4166691" y="1949884"/>
            <a:ext cx="1318261" cy="1201343"/>
            <a:chOff x="1049019" y="2545157"/>
            <a:chExt cx="1318261" cy="1201343"/>
          </a:xfrm>
        </p:grpSpPr>
        <p:grpSp>
          <p:nvGrpSpPr>
            <p:cNvPr id="46" name="Group 45"/>
            <p:cNvGrpSpPr/>
            <p:nvPr/>
          </p:nvGrpSpPr>
          <p:grpSpPr>
            <a:xfrm>
              <a:off x="2067561" y="2909928"/>
              <a:ext cx="299719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1200000"/>
              </a:camera>
              <a:lightRig rig="threePt" dir="t"/>
            </a:scene3d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Oval 117"/>
            <p:cNvSpPr/>
            <p:nvPr/>
          </p:nvSpPr>
          <p:spPr>
            <a:xfrm>
              <a:off x="1181100" y="2621357"/>
              <a:ext cx="1092200" cy="1125143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1823721" y="3594100"/>
              <a:ext cx="299719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17400000"/>
              </a:camera>
              <a:lightRig rig="threePt" dir="t"/>
            </a:scene3d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1049019" y="3062328"/>
              <a:ext cx="299719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10800000"/>
              </a:camera>
              <a:lightRig rig="threePt" dir="t"/>
            </a:scene3d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181100" y="3505200"/>
              <a:ext cx="299719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13800000"/>
              </a:camera>
              <a:lightRig rig="threePt" dir="t"/>
            </a:scene3d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Oval 148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1563172" y="2545157"/>
              <a:ext cx="299719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5400000"/>
              </a:camera>
              <a:lightRig rig="threePt" dir="t"/>
            </a:scene3d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Oval 151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830024" y="1837211"/>
            <a:ext cx="1317555" cy="1221079"/>
            <a:chOff x="5830024" y="1837211"/>
            <a:chExt cx="1317555" cy="1221079"/>
          </a:xfrm>
        </p:grpSpPr>
        <p:sp>
          <p:nvSpPr>
            <p:cNvPr id="175" name="Oval 174"/>
            <p:cNvSpPr/>
            <p:nvPr/>
          </p:nvSpPr>
          <p:spPr>
            <a:xfrm>
              <a:off x="5952065" y="1933147"/>
              <a:ext cx="1195514" cy="1125143"/>
            </a:xfrm>
            <a:prstGeom prst="ellipse">
              <a:avLst/>
            </a:prstGeom>
            <a:solidFill>
              <a:schemeClr val="bg1"/>
            </a:solidFill>
            <a:ln w="28575" cmpd="sng"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  <a:scene3d>
              <a:camera prst="orthographicFront">
                <a:rot lat="0" lon="0" rev="19200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4" name="Group 173"/>
            <p:cNvGrpSpPr/>
            <p:nvPr/>
          </p:nvGrpSpPr>
          <p:grpSpPr>
            <a:xfrm>
              <a:off x="6598570" y="1856947"/>
              <a:ext cx="328070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4200000"/>
              </a:camera>
              <a:lightRig rig="threePt" dir="t"/>
            </a:scene3d>
          </p:grpSpPr>
          <p:cxnSp>
            <p:nvCxnSpPr>
              <p:cNvPr id="188" name="Straight Connector 187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Oval 188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>
              <a:off x="5853201" y="2685968"/>
              <a:ext cx="328070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12000000"/>
              </a:camera>
              <a:lightRig rig="threePt" dir="t"/>
            </a:scene3d>
          </p:grpSpPr>
          <p:cxnSp>
            <p:nvCxnSpPr>
              <p:cNvPr id="186" name="Straight Connector 185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186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6237124" y="1837211"/>
              <a:ext cx="328070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6000000"/>
              </a:camera>
              <a:lightRig rig="threePt" dir="t"/>
            </a:scene3d>
          </p:grpSpPr>
          <p:cxnSp>
            <p:nvCxnSpPr>
              <p:cNvPr id="184" name="Straight Connector 183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Oval 184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5830024" y="2347114"/>
              <a:ext cx="328070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10800000"/>
              </a:camera>
              <a:lightRig rig="threePt" dir="t"/>
            </a:scene3d>
          </p:grpSpPr>
          <p:cxnSp>
            <p:nvCxnSpPr>
              <p:cNvPr id="182" name="Straight Connector 181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Oval 182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5895851" y="2083668"/>
              <a:ext cx="328070" cy="152400"/>
              <a:chOff x="3352800" y="3556000"/>
              <a:chExt cx="299719" cy="152400"/>
            </a:xfrm>
            <a:solidFill>
              <a:srgbClr val="F854FF"/>
            </a:solidFill>
            <a:scene3d>
              <a:camera prst="orthographicFront">
                <a:rot lat="0" lon="0" rev="9000000"/>
              </a:camera>
              <a:lightRig rig="threePt" dir="t"/>
            </a:scene3d>
          </p:grpSpPr>
          <p:cxnSp>
            <p:nvCxnSpPr>
              <p:cNvPr id="180" name="Straight Connector 179"/>
              <p:cNvCxnSpPr/>
              <p:nvPr/>
            </p:nvCxnSpPr>
            <p:spPr>
              <a:xfrm>
                <a:off x="3352800" y="3644900"/>
                <a:ext cx="254000" cy="0"/>
              </a:xfrm>
              <a:prstGeom prst="lin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/>
              <p:cNvSpPr/>
              <p:nvPr/>
            </p:nvSpPr>
            <p:spPr>
              <a:xfrm>
                <a:off x="3556000" y="3556000"/>
                <a:ext cx="96519" cy="152400"/>
              </a:xfrm>
              <a:prstGeom prst="ellipse">
                <a:avLst/>
              </a:prstGeom>
              <a:grpFill/>
              <a:ln>
                <a:solidFill>
                  <a:scrgbClr r="0" g="0" b="0"/>
                </a:solidFill>
              </a:ln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4619455" y="2347114"/>
            <a:ext cx="469900" cy="533400"/>
            <a:chOff x="3111500" y="2209800"/>
            <a:chExt cx="469900" cy="411557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3251200" y="2209800"/>
              <a:ext cx="22430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3111500" y="2209800"/>
              <a:ext cx="139700" cy="411557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475503" y="2209800"/>
              <a:ext cx="105897" cy="411557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111500" y="2621357"/>
              <a:ext cx="46990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Freeform 139"/>
          <p:cNvSpPr/>
          <p:nvPr/>
        </p:nvSpPr>
        <p:spPr>
          <a:xfrm>
            <a:off x="4762001" y="2406568"/>
            <a:ext cx="244086" cy="431800"/>
          </a:xfrm>
          <a:custGeom>
            <a:avLst/>
            <a:gdLst>
              <a:gd name="connsiteX0" fmla="*/ 203688 w 244086"/>
              <a:gd name="connsiteY0" fmla="*/ 0 h 431800"/>
              <a:gd name="connsiteX1" fmla="*/ 203688 w 244086"/>
              <a:gd name="connsiteY1" fmla="*/ 0 h 431800"/>
              <a:gd name="connsiteX2" fmla="*/ 38588 w 244086"/>
              <a:gd name="connsiteY2" fmla="*/ 76200 h 431800"/>
              <a:gd name="connsiteX3" fmla="*/ 25888 w 244086"/>
              <a:gd name="connsiteY3" fmla="*/ 114300 h 431800"/>
              <a:gd name="connsiteX4" fmla="*/ 140188 w 244086"/>
              <a:gd name="connsiteY4" fmla="*/ 114300 h 431800"/>
              <a:gd name="connsiteX5" fmla="*/ 152888 w 244086"/>
              <a:gd name="connsiteY5" fmla="*/ 76200 h 431800"/>
              <a:gd name="connsiteX6" fmla="*/ 51288 w 244086"/>
              <a:gd name="connsiteY6" fmla="*/ 76200 h 431800"/>
              <a:gd name="connsiteX7" fmla="*/ 25888 w 244086"/>
              <a:gd name="connsiteY7" fmla="*/ 114300 h 431800"/>
              <a:gd name="connsiteX8" fmla="*/ 38588 w 244086"/>
              <a:gd name="connsiteY8" fmla="*/ 177800 h 431800"/>
              <a:gd name="connsiteX9" fmla="*/ 89388 w 244086"/>
              <a:gd name="connsiteY9" fmla="*/ 190500 h 431800"/>
              <a:gd name="connsiteX10" fmla="*/ 229088 w 244086"/>
              <a:gd name="connsiteY10" fmla="*/ 165100 h 431800"/>
              <a:gd name="connsiteX11" fmla="*/ 241788 w 244086"/>
              <a:gd name="connsiteY11" fmla="*/ 127000 h 431800"/>
              <a:gd name="connsiteX12" fmla="*/ 76688 w 244086"/>
              <a:gd name="connsiteY12" fmla="*/ 127000 h 431800"/>
              <a:gd name="connsiteX13" fmla="*/ 76688 w 244086"/>
              <a:gd name="connsiteY13" fmla="*/ 241300 h 431800"/>
              <a:gd name="connsiteX14" fmla="*/ 152888 w 244086"/>
              <a:gd name="connsiteY14" fmla="*/ 228600 h 431800"/>
              <a:gd name="connsiteX15" fmla="*/ 165588 w 244086"/>
              <a:gd name="connsiteY15" fmla="*/ 190500 h 431800"/>
              <a:gd name="connsiteX16" fmla="*/ 63988 w 244086"/>
              <a:gd name="connsiteY16" fmla="*/ 190500 h 431800"/>
              <a:gd name="connsiteX17" fmla="*/ 25888 w 244086"/>
              <a:gd name="connsiteY17" fmla="*/ 241300 h 431800"/>
              <a:gd name="connsiteX18" fmla="*/ 488 w 244086"/>
              <a:gd name="connsiteY18" fmla="*/ 279400 h 431800"/>
              <a:gd name="connsiteX19" fmla="*/ 13188 w 244086"/>
              <a:gd name="connsiteY19" fmla="*/ 368300 h 431800"/>
              <a:gd name="connsiteX20" fmla="*/ 152888 w 244086"/>
              <a:gd name="connsiteY20" fmla="*/ 342900 h 431800"/>
              <a:gd name="connsiteX21" fmla="*/ 178288 w 244086"/>
              <a:gd name="connsiteY21" fmla="*/ 304800 h 431800"/>
              <a:gd name="connsiteX22" fmla="*/ 140188 w 244086"/>
              <a:gd name="connsiteY22" fmla="*/ 279400 h 431800"/>
              <a:gd name="connsiteX23" fmla="*/ 38588 w 244086"/>
              <a:gd name="connsiteY23" fmla="*/ 292100 h 431800"/>
              <a:gd name="connsiteX24" fmla="*/ 25888 w 244086"/>
              <a:gd name="connsiteY24" fmla="*/ 431800 h 431800"/>
              <a:gd name="connsiteX25" fmla="*/ 178288 w 244086"/>
              <a:gd name="connsiteY25" fmla="*/ 368300 h 431800"/>
              <a:gd name="connsiteX26" fmla="*/ 152888 w 244086"/>
              <a:gd name="connsiteY26" fmla="*/ 317500 h 431800"/>
              <a:gd name="connsiteX27" fmla="*/ 51288 w 244086"/>
              <a:gd name="connsiteY27" fmla="*/ 342900 h 431800"/>
              <a:gd name="connsiteX28" fmla="*/ 38588 w 244086"/>
              <a:gd name="connsiteY28" fmla="*/ 431800 h 431800"/>
              <a:gd name="connsiteX29" fmla="*/ 38588 w 244086"/>
              <a:gd name="connsiteY29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4086" h="431800">
                <a:moveTo>
                  <a:pt x="203688" y="0"/>
                </a:moveTo>
                <a:lnTo>
                  <a:pt x="203688" y="0"/>
                </a:lnTo>
                <a:cubicBezTo>
                  <a:pt x="130594" y="21928"/>
                  <a:pt x="79043" y="15517"/>
                  <a:pt x="38588" y="76200"/>
                </a:cubicBezTo>
                <a:cubicBezTo>
                  <a:pt x="31162" y="87339"/>
                  <a:pt x="30121" y="101600"/>
                  <a:pt x="25888" y="114300"/>
                </a:cubicBezTo>
                <a:cubicBezTo>
                  <a:pt x="67624" y="128212"/>
                  <a:pt x="90780" y="142533"/>
                  <a:pt x="140188" y="114300"/>
                </a:cubicBezTo>
                <a:cubicBezTo>
                  <a:pt x="151811" y="107658"/>
                  <a:pt x="148655" y="88900"/>
                  <a:pt x="152888" y="76200"/>
                </a:cubicBezTo>
                <a:cubicBezTo>
                  <a:pt x="113819" y="63177"/>
                  <a:pt x="96458" y="50389"/>
                  <a:pt x="51288" y="76200"/>
                </a:cubicBezTo>
                <a:cubicBezTo>
                  <a:pt x="38036" y="83773"/>
                  <a:pt x="34355" y="101600"/>
                  <a:pt x="25888" y="114300"/>
                </a:cubicBezTo>
                <a:cubicBezTo>
                  <a:pt x="30121" y="135467"/>
                  <a:pt x="24769" y="161217"/>
                  <a:pt x="38588" y="177800"/>
                </a:cubicBezTo>
                <a:cubicBezTo>
                  <a:pt x="49762" y="191209"/>
                  <a:pt x="71972" y="191661"/>
                  <a:pt x="89388" y="190500"/>
                </a:cubicBezTo>
                <a:cubicBezTo>
                  <a:pt x="136613" y="187352"/>
                  <a:pt x="182521" y="173567"/>
                  <a:pt x="229088" y="165100"/>
                </a:cubicBezTo>
                <a:cubicBezTo>
                  <a:pt x="233321" y="152400"/>
                  <a:pt x="250151" y="137453"/>
                  <a:pt x="241788" y="127000"/>
                </a:cubicBezTo>
                <a:cubicBezTo>
                  <a:pt x="200226" y="75048"/>
                  <a:pt x="117179" y="116877"/>
                  <a:pt x="76688" y="127000"/>
                </a:cubicBezTo>
                <a:cubicBezTo>
                  <a:pt x="66869" y="156457"/>
                  <a:pt x="40582" y="215510"/>
                  <a:pt x="76688" y="241300"/>
                </a:cubicBezTo>
                <a:cubicBezTo>
                  <a:pt x="97642" y="256267"/>
                  <a:pt x="127488" y="232833"/>
                  <a:pt x="152888" y="228600"/>
                </a:cubicBezTo>
                <a:cubicBezTo>
                  <a:pt x="157121" y="215900"/>
                  <a:pt x="171575" y="202474"/>
                  <a:pt x="165588" y="190500"/>
                </a:cubicBezTo>
                <a:cubicBezTo>
                  <a:pt x="151387" y="162098"/>
                  <a:pt x="69059" y="189486"/>
                  <a:pt x="63988" y="190500"/>
                </a:cubicBezTo>
                <a:cubicBezTo>
                  <a:pt x="51288" y="207433"/>
                  <a:pt x="38191" y="224076"/>
                  <a:pt x="25888" y="241300"/>
                </a:cubicBezTo>
                <a:cubicBezTo>
                  <a:pt x="17016" y="253720"/>
                  <a:pt x="2007" y="264212"/>
                  <a:pt x="488" y="279400"/>
                </a:cubicBezTo>
                <a:cubicBezTo>
                  <a:pt x="-2491" y="309186"/>
                  <a:pt x="8955" y="338667"/>
                  <a:pt x="13188" y="368300"/>
                </a:cubicBezTo>
                <a:cubicBezTo>
                  <a:pt x="59755" y="359833"/>
                  <a:pt x="108713" y="359891"/>
                  <a:pt x="152888" y="342900"/>
                </a:cubicBezTo>
                <a:cubicBezTo>
                  <a:pt x="167134" y="337421"/>
                  <a:pt x="181281" y="319767"/>
                  <a:pt x="178288" y="304800"/>
                </a:cubicBezTo>
                <a:cubicBezTo>
                  <a:pt x="175295" y="289833"/>
                  <a:pt x="152888" y="287867"/>
                  <a:pt x="140188" y="279400"/>
                </a:cubicBezTo>
                <a:cubicBezTo>
                  <a:pt x="106321" y="283633"/>
                  <a:pt x="70277" y="279424"/>
                  <a:pt x="38588" y="292100"/>
                </a:cubicBezTo>
                <a:cubicBezTo>
                  <a:pt x="-11549" y="312155"/>
                  <a:pt x="24276" y="418904"/>
                  <a:pt x="25888" y="431800"/>
                </a:cubicBezTo>
                <a:cubicBezTo>
                  <a:pt x="42557" y="428769"/>
                  <a:pt x="189145" y="444297"/>
                  <a:pt x="178288" y="368300"/>
                </a:cubicBezTo>
                <a:cubicBezTo>
                  <a:pt x="175611" y="349558"/>
                  <a:pt x="161355" y="334433"/>
                  <a:pt x="152888" y="317500"/>
                </a:cubicBezTo>
                <a:cubicBezTo>
                  <a:pt x="119021" y="325967"/>
                  <a:pt x="81804" y="325947"/>
                  <a:pt x="51288" y="342900"/>
                </a:cubicBezTo>
                <a:cubicBezTo>
                  <a:pt x="33233" y="352930"/>
                  <a:pt x="38588" y="423439"/>
                  <a:pt x="38588" y="431800"/>
                </a:cubicBezTo>
                <a:lnTo>
                  <a:pt x="38588" y="4318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/>
          <p:cNvGrpSpPr/>
          <p:nvPr/>
        </p:nvGrpSpPr>
        <p:grpSpPr>
          <a:xfrm>
            <a:off x="6371559" y="2241468"/>
            <a:ext cx="469900" cy="533400"/>
            <a:chOff x="3111500" y="2209800"/>
            <a:chExt cx="469900" cy="411557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3251200" y="2209800"/>
              <a:ext cx="224303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3111500" y="2209800"/>
              <a:ext cx="139700" cy="411557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475503" y="2209800"/>
              <a:ext cx="105897" cy="411557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3111500" y="2621357"/>
              <a:ext cx="46990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Freeform 103"/>
          <p:cNvSpPr/>
          <p:nvPr/>
        </p:nvSpPr>
        <p:spPr>
          <a:xfrm>
            <a:off x="6514105" y="2300922"/>
            <a:ext cx="244086" cy="431800"/>
          </a:xfrm>
          <a:custGeom>
            <a:avLst/>
            <a:gdLst>
              <a:gd name="connsiteX0" fmla="*/ 203688 w 244086"/>
              <a:gd name="connsiteY0" fmla="*/ 0 h 431800"/>
              <a:gd name="connsiteX1" fmla="*/ 203688 w 244086"/>
              <a:gd name="connsiteY1" fmla="*/ 0 h 431800"/>
              <a:gd name="connsiteX2" fmla="*/ 38588 w 244086"/>
              <a:gd name="connsiteY2" fmla="*/ 76200 h 431800"/>
              <a:gd name="connsiteX3" fmla="*/ 25888 w 244086"/>
              <a:gd name="connsiteY3" fmla="*/ 114300 h 431800"/>
              <a:gd name="connsiteX4" fmla="*/ 140188 w 244086"/>
              <a:gd name="connsiteY4" fmla="*/ 114300 h 431800"/>
              <a:gd name="connsiteX5" fmla="*/ 152888 w 244086"/>
              <a:gd name="connsiteY5" fmla="*/ 76200 h 431800"/>
              <a:gd name="connsiteX6" fmla="*/ 51288 w 244086"/>
              <a:gd name="connsiteY6" fmla="*/ 76200 h 431800"/>
              <a:gd name="connsiteX7" fmla="*/ 25888 w 244086"/>
              <a:gd name="connsiteY7" fmla="*/ 114300 h 431800"/>
              <a:gd name="connsiteX8" fmla="*/ 38588 w 244086"/>
              <a:gd name="connsiteY8" fmla="*/ 177800 h 431800"/>
              <a:gd name="connsiteX9" fmla="*/ 89388 w 244086"/>
              <a:gd name="connsiteY9" fmla="*/ 190500 h 431800"/>
              <a:gd name="connsiteX10" fmla="*/ 229088 w 244086"/>
              <a:gd name="connsiteY10" fmla="*/ 165100 h 431800"/>
              <a:gd name="connsiteX11" fmla="*/ 241788 w 244086"/>
              <a:gd name="connsiteY11" fmla="*/ 127000 h 431800"/>
              <a:gd name="connsiteX12" fmla="*/ 76688 w 244086"/>
              <a:gd name="connsiteY12" fmla="*/ 127000 h 431800"/>
              <a:gd name="connsiteX13" fmla="*/ 76688 w 244086"/>
              <a:gd name="connsiteY13" fmla="*/ 241300 h 431800"/>
              <a:gd name="connsiteX14" fmla="*/ 152888 w 244086"/>
              <a:gd name="connsiteY14" fmla="*/ 228600 h 431800"/>
              <a:gd name="connsiteX15" fmla="*/ 165588 w 244086"/>
              <a:gd name="connsiteY15" fmla="*/ 190500 h 431800"/>
              <a:gd name="connsiteX16" fmla="*/ 63988 w 244086"/>
              <a:gd name="connsiteY16" fmla="*/ 190500 h 431800"/>
              <a:gd name="connsiteX17" fmla="*/ 25888 w 244086"/>
              <a:gd name="connsiteY17" fmla="*/ 241300 h 431800"/>
              <a:gd name="connsiteX18" fmla="*/ 488 w 244086"/>
              <a:gd name="connsiteY18" fmla="*/ 279400 h 431800"/>
              <a:gd name="connsiteX19" fmla="*/ 13188 w 244086"/>
              <a:gd name="connsiteY19" fmla="*/ 368300 h 431800"/>
              <a:gd name="connsiteX20" fmla="*/ 152888 w 244086"/>
              <a:gd name="connsiteY20" fmla="*/ 342900 h 431800"/>
              <a:gd name="connsiteX21" fmla="*/ 178288 w 244086"/>
              <a:gd name="connsiteY21" fmla="*/ 304800 h 431800"/>
              <a:gd name="connsiteX22" fmla="*/ 140188 w 244086"/>
              <a:gd name="connsiteY22" fmla="*/ 279400 h 431800"/>
              <a:gd name="connsiteX23" fmla="*/ 38588 w 244086"/>
              <a:gd name="connsiteY23" fmla="*/ 292100 h 431800"/>
              <a:gd name="connsiteX24" fmla="*/ 25888 w 244086"/>
              <a:gd name="connsiteY24" fmla="*/ 431800 h 431800"/>
              <a:gd name="connsiteX25" fmla="*/ 178288 w 244086"/>
              <a:gd name="connsiteY25" fmla="*/ 368300 h 431800"/>
              <a:gd name="connsiteX26" fmla="*/ 152888 w 244086"/>
              <a:gd name="connsiteY26" fmla="*/ 317500 h 431800"/>
              <a:gd name="connsiteX27" fmla="*/ 51288 w 244086"/>
              <a:gd name="connsiteY27" fmla="*/ 342900 h 431800"/>
              <a:gd name="connsiteX28" fmla="*/ 38588 w 244086"/>
              <a:gd name="connsiteY28" fmla="*/ 431800 h 431800"/>
              <a:gd name="connsiteX29" fmla="*/ 38588 w 244086"/>
              <a:gd name="connsiteY29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44086" h="431800">
                <a:moveTo>
                  <a:pt x="203688" y="0"/>
                </a:moveTo>
                <a:lnTo>
                  <a:pt x="203688" y="0"/>
                </a:lnTo>
                <a:cubicBezTo>
                  <a:pt x="130594" y="21928"/>
                  <a:pt x="79043" y="15517"/>
                  <a:pt x="38588" y="76200"/>
                </a:cubicBezTo>
                <a:cubicBezTo>
                  <a:pt x="31162" y="87339"/>
                  <a:pt x="30121" y="101600"/>
                  <a:pt x="25888" y="114300"/>
                </a:cubicBezTo>
                <a:cubicBezTo>
                  <a:pt x="67624" y="128212"/>
                  <a:pt x="90780" y="142533"/>
                  <a:pt x="140188" y="114300"/>
                </a:cubicBezTo>
                <a:cubicBezTo>
                  <a:pt x="151811" y="107658"/>
                  <a:pt x="148655" y="88900"/>
                  <a:pt x="152888" y="76200"/>
                </a:cubicBezTo>
                <a:cubicBezTo>
                  <a:pt x="113819" y="63177"/>
                  <a:pt x="96458" y="50389"/>
                  <a:pt x="51288" y="76200"/>
                </a:cubicBezTo>
                <a:cubicBezTo>
                  <a:pt x="38036" y="83773"/>
                  <a:pt x="34355" y="101600"/>
                  <a:pt x="25888" y="114300"/>
                </a:cubicBezTo>
                <a:cubicBezTo>
                  <a:pt x="30121" y="135467"/>
                  <a:pt x="24769" y="161217"/>
                  <a:pt x="38588" y="177800"/>
                </a:cubicBezTo>
                <a:cubicBezTo>
                  <a:pt x="49762" y="191209"/>
                  <a:pt x="71972" y="191661"/>
                  <a:pt x="89388" y="190500"/>
                </a:cubicBezTo>
                <a:cubicBezTo>
                  <a:pt x="136613" y="187352"/>
                  <a:pt x="182521" y="173567"/>
                  <a:pt x="229088" y="165100"/>
                </a:cubicBezTo>
                <a:cubicBezTo>
                  <a:pt x="233321" y="152400"/>
                  <a:pt x="250151" y="137453"/>
                  <a:pt x="241788" y="127000"/>
                </a:cubicBezTo>
                <a:cubicBezTo>
                  <a:pt x="200226" y="75048"/>
                  <a:pt x="117179" y="116877"/>
                  <a:pt x="76688" y="127000"/>
                </a:cubicBezTo>
                <a:cubicBezTo>
                  <a:pt x="66869" y="156457"/>
                  <a:pt x="40582" y="215510"/>
                  <a:pt x="76688" y="241300"/>
                </a:cubicBezTo>
                <a:cubicBezTo>
                  <a:pt x="97642" y="256267"/>
                  <a:pt x="127488" y="232833"/>
                  <a:pt x="152888" y="228600"/>
                </a:cubicBezTo>
                <a:cubicBezTo>
                  <a:pt x="157121" y="215900"/>
                  <a:pt x="171575" y="202474"/>
                  <a:pt x="165588" y="190500"/>
                </a:cubicBezTo>
                <a:cubicBezTo>
                  <a:pt x="151387" y="162098"/>
                  <a:pt x="69059" y="189486"/>
                  <a:pt x="63988" y="190500"/>
                </a:cubicBezTo>
                <a:cubicBezTo>
                  <a:pt x="51288" y="207433"/>
                  <a:pt x="38191" y="224076"/>
                  <a:pt x="25888" y="241300"/>
                </a:cubicBezTo>
                <a:cubicBezTo>
                  <a:pt x="17016" y="253720"/>
                  <a:pt x="2007" y="264212"/>
                  <a:pt x="488" y="279400"/>
                </a:cubicBezTo>
                <a:cubicBezTo>
                  <a:pt x="-2491" y="309186"/>
                  <a:pt x="8955" y="338667"/>
                  <a:pt x="13188" y="368300"/>
                </a:cubicBezTo>
                <a:cubicBezTo>
                  <a:pt x="59755" y="359833"/>
                  <a:pt x="108713" y="359891"/>
                  <a:pt x="152888" y="342900"/>
                </a:cubicBezTo>
                <a:cubicBezTo>
                  <a:pt x="167134" y="337421"/>
                  <a:pt x="181281" y="319767"/>
                  <a:pt x="178288" y="304800"/>
                </a:cubicBezTo>
                <a:cubicBezTo>
                  <a:pt x="175295" y="289833"/>
                  <a:pt x="152888" y="287867"/>
                  <a:pt x="140188" y="279400"/>
                </a:cubicBezTo>
                <a:cubicBezTo>
                  <a:pt x="106321" y="283633"/>
                  <a:pt x="70277" y="279424"/>
                  <a:pt x="38588" y="292100"/>
                </a:cubicBezTo>
                <a:cubicBezTo>
                  <a:pt x="-11549" y="312155"/>
                  <a:pt x="24276" y="418904"/>
                  <a:pt x="25888" y="431800"/>
                </a:cubicBezTo>
                <a:cubicBezTo>
                  <a:pt x="42557" y="428769"/>
                  <a:pt x="189145" y="444297"/>
                  <a:pt x="178288" y="368300"/>
                </a:cubicBezTo>
                <a:cubicBezTo>
                  <a:pt x="175611" y="349558"/>
                  <a:pt x="161355" y="334433"/>
                  <a:pt x="152888" y="317500"/>
                </a:cubicBezTo>
                <a:cubicBezTo>
                  <a:pt x="119021" y="325967"/>
                  <a:pt x="81804" y="325947"/>
                  <a:pt x="51288" y="342900"/>
                </a:cubicBezTo>
                <a:cubicBezTo>
                  <a:pt x="33233" y="352930"/>
                  <a:pt x="38588" y="423439"/>
                  <a:pt x="38588" y="431800"/>
                </a:cubicBezTo>
                <a:lnTo>
                  <a:pt x="38588" y="4318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7917" y="1727535"/>
            <a:ext cx="395510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Calibri" charset="0"/>
              </a:rPr>
              <a:t> Because </a:t>
            </a:r>
            <a:r>
              <a:rPr lang="en-US" sz="2000" dirty="0">
                <a:latin typeface="Calibri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enveloped virus  </a:t>
            </a:r>
            <a:r>
              <a:rPr lang="en-US" sz="2000" dirty="0" smtClean="0">
                <a:latin typeface="Calibri" charset="0"/>
              </a:rPr>
              <a:t>also</a:t>
            </a: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has </a:t>
            </a:r>
            <a:r>
              <a:rPr lang="en-US" sz="2000" dirty="0" smtClean="0">
                <a:latin typeface="Calibri" charset="0"/>
              </a:rPr>
              <a:t>a membrane it </a:t>
            </a:r>
            <a:r>
              <a:rPr lang="en-US" sz="2000" dirty="0">
                <a:latin typeface="Calibri" charset="0"/>
              </a:rPr>
              <a:t>might fuse </a:t>
            </a:r>
            <a:endParaRPr lang="en-US" sz="2000" dirty="0" smtClean="0">
              <a:latin typeface="Calibri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 with the </a:t>
            </a:r>
            <a:r>
              <a:rPr lang="en-US" sz="2000" dirty="0">
                <a:latin typeface="Calibri" charset="0"/>
              </a:rPr>
              <a:t>host </a:t>
            </a:r>
            <a:r>
              <a:rPr lang="en-US" sz="2000" dirty="0" smtClean="0">
                <a:latin typeface="Calibri" charset="0"/>
              </a:rPr>
              <a:t>cell membrane:</a:t>
            </a: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 for example, </a:t>
            </a:r>
            <a:r>
              <a:rPr lang="en-US" sz="2000" b="1" dirty="0" smtClean="0">
                <a:latin typeface="Calibri" charset="0"/>
              </a:rPr>
              <a:t>HIV</a:t>
            </a:r>
            <a:endParaRPr lang="en-US" sz="2000" b="1" dirty="0">
              <a:latin typeface="Calibri" charset="0"/>
            </a:endParaRPr>
          </a:p>
          <a:p>
            <a:pPr>
              <a:spcBef>
                <a:spcPct val="20000"/>
              </a:spcBef>
            </a:pPr>
            <a:endParaRPr lang="en-US" sz="2000" dirty="0" smtClean="0">
              <a:latin typeface="Calibri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enveloped virus </a:t>
            </a:r>
            <a:r>
              <a:rPr lang="en-US" sz="2000" dirty="0">
                <a:latin typeface="Calibri" charset="0"/>
              </a:rPr>
              <a:t>might be </a:t>
            </a:r>
            <a:r>
              <a:rPr lang="en-US" sz="2000" dirty="0" smtClean="0">
                <a:latin typeface="Calibri" charset="0"/>
              </a:rPr>
              <a:t>taken</a:t>
            </a: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up </a:t>
            </a:r>
            <a:r>
              <a:rPr lang="en-US" sz="2000" dirty="0">
                <a:latin typeface="Calibri" charset="0"/>
              </a:rPr>
              <a:t>by endocytosis and then fuse </a:t>
            </a:r>
            <a:endParaRPr lang="en-US" sz="2000" dirty="0" smtClean="0">
              <a:latin typeface="Calibri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with </a:t>
            </a:r>
            <a:r>
              <a:rPr lang="en-US" sz="2000" dirty="0">
                <a:latin typeface="Calibri" charset="0"/>
              </a:rPr>
              <a:t>the endosome </a:t>
            </a:r>
            <a:r>
              <a:rPr lang="en-US" sz="2000" dirty="0" smtClean="0">
                <a:latin typeface="Calibri" charset="0"/>
              </a:rPr>
              <a:t>membrane:</a:t>
            </a: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 for example, </a:t>
            </a:r>
            <a:r>
              <a:rPr lang="en-US" sz="2000" b="1" dirty="0" smtClean="0">
                <a:latin typeface="Calibri" charset="0"/>
              </a:rPr>
              <a:t>H1N1</a:t>
            </a:r>
            <a:endParaRPr lang="en-US" sz="2000" b="1" dirty="0">
              <a:latin typeface="Calibri" charset="0"/>
            </a:endParaRPr>
          </a:p>
          <a:p>
            <a:endParaRPr lang="en-US" sz="2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216072" y="918548"/>
            <a:ext cx="183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Cell membrane</a:t>
            </a:r>
            <a:endParaRPr lang="en-US" b="1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7709476" y="1287880"/>
            <a:ext cx="177800" cy="3123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733176" y="2950412"/>
            <a:ext cx="2484563" cy="2493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2012451" y="4989837"/>
            <a:ext cx="1526361" cy="7748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5"/>
          <p:cNvSpPr txBox="1">
            <a:spLocks noChangeArrowheads="1"/>
          </p:cNvSpPr>
          <p:nvPr/>
        </p:nvSpPr>
        <p:spPr bwMode="auto">
          <a:xfrm>
            <a:off x="107917" y="5659566"/>
            <a:ext cx="30613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Once the genome is in the cell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t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can begin to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replicate.</a:t>
            </a:r>
            <a:endParaRPr lang="en-US" sz="18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05" name="Chord 104"/>
          <p:cNvSpPr/>
          <p:nvPr/>
        </p:nvSpPr>
        <p:spPr>
          <a:xfrm>
            <a:off x="7493000" y="2553514"/>
            <a:ext cx="2438400" cy="2499281"/>
          </a:xfrm>
          <a:prstGeom prst="chord">
            <a:avLst/>
          </a:prstGeom>
          <a:solidFill>
            <a:srgbClr val="711DFB"/>
          </a:solidFill>
          <a:ln w="28575" cmpd="sng">
            <a:solidFill>
              <a:schemeClr val="tx1"/>
            </a:solidFill>
            <a:prstDash val="dash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7797800" y="3612634"/>
            <a:ext cx="108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Nucleus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80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861 -0.01111 " pathEditMode="relative" ptsTypes="AA">
                                      <p:cBhvr>
                                        <p:cTn id="1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861 -0.01111 " pathEditMode="relative" ptsTypes="AA">
                                      <p:cBhvr>
                                        <p:cTn id="1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861 -0.01111 " pathEditMode="relative" ptsTypes="AA"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54 0.04098 " pathEditMode="relative" ptsTypes="AA">
                                      <p:cBhvr>
                                        <p:cTn id="3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54 0.04098 " pathEditMode="relative" ptsTypes="AA">
                                      <p:cBhvr>
                                        <p:cTn id="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584 -0.04444 " pathEditMode="relative" ptsTypes="AA">
                                      <p:cBhvr>
                                        <p:cTn id="4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10746 -0.055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8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10642 -0.0513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83 -0.04445 L 0.1316 -0.046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1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2 -0.05115 L 0.14219 -0.0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6 -0.05556 L 0.1434 -0.057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6 -0.04699 L 0.24427 -0.0490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11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19 -0.0537 L 0.25486 -0.05579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11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23 -0.0581 L 0.2559 -0.0601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11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04 -0.05116 L 0.34323 -0.0175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6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08 -0.05556 L 0.34427 -0.0219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0" presetClass="path" presetSubtype="0" accel="50000" decel="5000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4427 -0.02199 L 0.3724 0.0078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1" grpId="0" animBg="1"/>
      <p:bldP spid="11" grpId="1" animBg="1"/>
      <p:bldP spid="11" grpId="2" animBg="1"/>
      <p:bldP spid="11" grpId="3" animBg="1"/>
      <p:bldP spid="9" grpId="0" animBg="1"/>
      <p:bldP spid="9" grpId="1" animBg="1"/>
      <p:bldP spid="9" grpId="2" animBg="1"/>
      <p:bldP spid="9" grpId="3" animBg="1"/>
      <p:bldP spid="9" grpId="4" animBg="1"/>
      <p:bldP spid="36" grpId="0" animBg="1"/>
      <p:bldP spid="36" grpId="1" animBg="1"/>
      <p:bldP spid="140" grpId="0" animBg="1"/>
      <p:bldP spid="140" grpId="1" animBg="1"/>
      <p:bldP spid="104" grpId="0" animBg="1"/>
      <p:bldP spid="10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7"/>
          <p:cNvSpPr txBox="1">
            <a:spLocks noChangeArrowheads="1"/>
          </p:cNvSpPr>
          <p:nvPr/>
        </p:nvSpPr>
        <p:spPr bwMode="auto">
          <a:xfrm>
            <a:off x="482600" y="2857500"/>
            <a:ext cx="162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FF"/>
                </a:solidFill>
                <a:latin typeface="Calibri" charset="0"/>
              </a:rPr>
              <a:t>Mature viruses</a:t>
            </a:r>
          </a:p>
        </p:txBody>
      </p:sp>
      <p:grpSp>
        <p:nvGrpSpPr>
          <p:cNvPr id="27650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7651" name="TextBox 11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 dirty="0">
                <a:latin typeface="Calibri" charset="0"/>
              </a:endParaRPr>
            </a:p>
          </p:txBody>
        </p:sp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457200" y="274320"/>
              <a:ext cx="84164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Gill Sans" charset="0"/>
                  <a:cs typeface="Gill Sans" charset="0"/>
                </a:rPr>
                <a:t>How </a:t>
              </a:r>
              <a:r>
                <a:rPr lang="en-US" sz="3600" b="1" dirty="0">
                  <a:solidFill>
                    <a:srgbClr val="3366FF"/>
                  </a:solidFill>
                  <a:latin typeface="Gill Sans" charset="0"/>
                  <a:cs typeface="Gill Sans" charset="0"/>
                </a:rPr>
                <a:t>NAKED</a:t>
              </a:r>
              <a:r>
                <a:rPr lang="en-US" sz="3600" b="1" dirty="0">
                  <a:latin typeface="Gill Sans" charset="0"/>
                  <a:cs typeface="Gill Sans" charset="0"/>
                </a:rPr>
                <a:t> viruses </a:t>
              </a:r>
              <a:r>
                <a:rPr lang="en-US" sz="3600" b="1" u="sng" dirty="0">
                  <a:latin typeface="Gill Sans" charset="0"/>
                  <a:cs typeface="Gill Sans" charset="0"/>
                </a:rPr>
                <a:t>exit</a:t>
              </a:r>
              <a:r>
                <a:rPr lang="en-US" sz="3600" b="1" dirty="0">
                  <a:latin typeface="Gill Sans" charset="0"/>
                  <a:cs typeface="Gill Sans" charset="0"/>
                </a:rPr>
                <a:t> host cells</a:t>
              </a:r>
              <a:endParaRPr lang="en-US" sz="3600" dirty="0">
                <a:latin typeface="Gill Sans" charset="0"/>
                <a:cs typeface="Gill Sans" charset="0"/>
              </a:endParaRPr>
            </a:p>
          </p:txBody>
        </p:sp>
        <p:pic>
          <p:nvPicPr>
            <p:cNvPr id="2765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2916046"/>
              <a:ext cx="8826500" cy="192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Content Placeholder 2"/>
            <p:cNvSpPr txBox="1">
              <a:spLocks/>
            </p:cNvSpPr>
            <p:nvPr/>
          </p:nvSpPr>
          <p:spPr bwMode="auto">
            <a:xfrm>
              <a:off x="266487" y="1601869"/>
              <a:ext cx="8611027" cy="8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Char char="•"/>
              </a:pPr>
              <a:r>
                <a:rPr lang="en-US" sz="2000" b="1" dirty="0">
                  <a:latin typeface="Calibri" charset="0"/>
                </a:rPr>
                <a:t>The host cell fills with mature viruses </a:t>
              </a:r>
              <a:r>
                <a:rPr lang="en-US" sz="2000" b="1" dirty="0" smtClean="0">
                  <a:latin typeface="Calibri" charset="0"/>
                </a:rPr>
                <a:t>and </a:t>
              </a:r>
              <a:r>
                <a:rPr lang="en-US" sz="2000" b="1" dirty="0">
                  <a:latin typeface="Calibri" charset="0"/>
                </a:rPr>
                <a:t>bursts. This is </a:t>
              </a:r>
              <a:r>
                <a:rPr lang="en-US" sz="2000" b="1" dirty="0" smtClean="0">
                  <a:latin typeface="Calibri" charset="0"/>
                </a:rPr>
                <a:t>called </a:t>
              </a:r>
              <a:r>
                <a:rPr lang="en-US" b="1" dirty="0" err="1" smtClean="0">
                  <a:latin typeface="Calibri" charset="0"/>
                </a:rPr>
                <a:t>lysis</a:t>
              </a:r>
              <a:r>
                <a:rPr lang="en-US" b="1" dirty="0">
                  <a:latin typeface="Calibri" charset="0"/>
                </a:rPr>
                <a:t>. </a:t>
              </a:r>
            </a:p>
            <a:p>
              <a:pPr>
                <a:spcBef>
                  <a:spcPct val="20000"/>
                </a:spcBef>
                <a:buFont typeface="Arial" charset="0"/>
                <a:buNone/>
              </a:pPr>
              <a:endParaRPr lang="en-US" b="1" dirty="0">
                <a:latin typeface="Calibri" charset="0"/>
              </a:endParaRPr>
            </a:p>
          </p:txBody>
        </p:sp>
        <p:sp>
          <p:nvSpPr>
            <p:cNvPr id="27655" name="TextBox 10"/>
            <p:cNvSpPr txBox="1">
              <a:spLocks noChangeArrowheads="1"/>
            </p:cNvSpPr>
            <p:nvPr/>
          </p:nvSpPr>
          <p:spPr bwMode="auto">
            <a:xfrm>
              <a:off x="974693" y="5389144"/>
              <a:ext cx="71946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0000FF"/>
                  </a:solidFill>
                  <a:latin typeface="Calibri" charset="0"/>
                </a:rPr>
                <a:t>Even bacteria can be infected by viruses! </a:t>
              </a:r>
            </a:p>
            <a:p>
              <a:pPr eaLnBrk="1" hangingPunct="1"/>
              <a:r>
                <a:rPr lang="en-US" sz="1800" b="1" dirty="0">
                  <a:solidFill>
                    <a:srgbClr val="0000FF"/>
                  </a:solidFill>
                  <a:latin typeface="Calibri" charset="0"/>
                </a:rPr>
                <a:t>This is a naked </a:t>
              </a:r>
              <a:r>
                <a:rPr lang="en-US" sz="1800" b="1" dirty="0" smtClean="0">
                  <a:solidFill>
                    <a:srgbClr val="0000FF"/>
                  </a:solidFill>
                  <a:latin typeface="Calibri" charset="0"/>
                </a:rPr>
                <a:t>virus, </a:t>
              </a:r>
              <a:r>
                <a:rPr lang="en-US" sz="1800" b="1" dirty="0">
                  <a:solidFill>
                    <a:srgbClr val="0000FF"/>
                  </a:solidFill>
                  <a:latin typeface="Calibri" charset="0"/>
                </a:rPr>
                <a:t>called </a:t>
              </a:r>
              <a:r>
                <a:rPr lang="en-US" sz="1800" b="1" dirty="0" smtClean="0">
                  <a:solidFill>
                    <a:srgbClr val="0000FF"/>
                  </a:solidFill>
                  <a:latin typeface="Calibri" charset="0"/>
                </a:rPr>
                <a:t>Bacteriophage, </a:t>
              </a:r>
              <a:r>
                <a:rPr lang="en-US" sz="1800" b="1" dirty="0">
                  <a:solidFill>
                    <a:srgbClr val="0000FF"/>
                  </a:solidFill>
                  <a:latin typeface="Calibri" charset="0"/>
                </a:rPr>
                <a:t>that infects </a:t>
              </a:r>
              <a:r>
                <a:rPr lang="en-US" sz="1800" b="1" dirty="0" smtClean="0">
                  <a:solidFill>
                    <a:srgbClr val="0000FF"/>
                  </a:solidFill>
                  <a:latin typeface="Calibri" charset="0"/>
                </a:rPr>
                <a:t>bacteria.  </a:t>
              </a:r>
              <a:endParaRPr lang="en-US" sz="1800" b="1" dirty="0">
                <a:solidFill>
                  <a:srgbClr val="0000FF"/>
                </a:solidFill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1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0"/>
          <p:cNvGrpSpPr>
            <a:grpSpLocks/>
          </p:cNvGrpSpPr>
          <p:nvPr/>
        </p:nvGrpSpPr>
        <p:grpSpPr bwMode="auto">
          <a:xfrm>
            <a:off x="-11113" y="-107950"/>
            <a:ext cx="9144001" cy="6858000"/>
            <a:chOff x="-11440" y="-5745"/>
            <a:chExt cx="9144000" cy="6858000"/>
          </a:xfrm>
        </p:grpSpPr>
        <p:sp>
          <p:nvSpPr>
            <p:cNvPr id="28674" name="TextBox 9"/>
            <p:cNvSpPr txBox="1">
              <a:spLocks noChangeArrowheads="1"/>
            </p:cNvSpPr>
            <p:nvPr/>
          </p:nvSpPr>
          <p:spPr bwMode="auto">
            <a:xfrm>
              <a:off x="-11440" y="-574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28675" name="Rectangle 1"/>
            <p:cNvSpPr>
              <a:spLocks noChangeArrowheads="1"/>
            </p:cNvSpPr>
            <p:nvPr/>
          </p:nvSpPr>
          <p:spPr bwMode="auto">
            <a:xfrm>
              <a:off x="456873" y="376525"/>
              <a:ext cx="825780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3600" b="1" dirty="0">
                  <a:latin typeface="Gill Sans" charset="0"/>
                  <a:cs typeface="Gill Sans" charset="0"/>
                </a:rPr>
                <a:t>How </a:t>
              </a:r>
              <a:r>
                <a:rPr lang="en-US" sz="3600" b="1" dirty="0">
                  <a:solidFill>
                    <a:srgbClr val="FF0000"/>
                  </a:solidFill>
                  <a:latin typeface="Gill Sans" charset="0"/>
                  <a:cs typeface="Gill Sans" charset="0"/>
                </a:rPr>
                <a:t>ENVELOPED </a:t>
              </a:r>
              <a:r>
                <a:rPr lang="en-US" sz="3600" b="1" dirty="0">
                  <a:latin typeface="Gill Sans" charset="0"/>
                  <a:cs typeface="Gill Sans" charset="0"/>
                </a:rPr>
                <a:t>viruses </a:t>
              </a:r>
              <a:r>
                <a:rPr lang="en-US" sz="3600" b="1" u="sng" dirty="0">
                  <a:latin typeface="Gill Sans" charset="0"/>
                  <a:cs typeface="Gill Sans" charset="0"/>
                </a:rPr>
                <a:t>exit </a:t>
              </a:r>
              <a:r>
                <a:rPr lang="en-US" sz="3600" b="1" dirty="0">
                  <a:latin typeface="Gill Sans" charset="0"/>
                  <a:cs typeface="Gill Sans" charset="0"/>
                </a:rPr>
                <a:t>host cells</a:t>
              </a:r>
              <a:endParaRPr lang="en-US" sz="3600" dirty="0">
                <a:latin typeface="Gill Sans" charset="0"/>
                <a:cs typeface="Gill Sans" charset="0"/>
              </a:endParaRPr>
            </a:p>
          </p:txBody>
        </p:sp>
        <p:sp>
          <p:nvSpPr>
            <p:cNvPr id="28676" name="Content Placeholder 2"/>
            <p:cNvSpPr txBox="1">
              <a:spLocks/>
            </p:cNvSpPr>
            <p:nvPr/>
          </p:nvSpPr>
          <p:spPr bwMode="auto">
            <a:xfrm>
              <a:off x="266487" y="1669561"/>
              <a:ext cx="8702317" cy="143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Char char="•"/>
              </a:pPr>
              <a:r>
                <a:rPr lang="en-US" sz="2000" b="1" dirty="0">
                  <a:latin typeface="Calibri" charset="0"/>
                </a:rPr>
                <a:t>The new </a:t>
              </a:r>
              <a:r>
                <a:rPr lang="en-US" sz="2000" b="1" dirty="0">
                  <a:solidFill>
                    <a:srgbClr val="FF0000"/>
                  </a:solidFill>
                  <a:latin typeface="Calibri" charset="0"/>
                </a:rPr>
                <a:t>envelope proteins </a:t>
              </a:r>
              <a:r>
                <a:rPr lang="en-US" sz="2000" b="1" dirty="0">
                  <a:latin typeface="Calibri" charset="0"/>
                </a:rPr>
                <a:t>are collected </a:t>
              </a:r>
              <a:r>
                <a:rPr lang="en-US" sz="2000" b="1" u="sng" dirty="0">
                  <a:latin typeface="Calibri" charset="0"/>
                </a:rPr>
                <a:t>in</a:t>
              </a:r>
              <a:r>
                <a:rPr lang="en-US" sz="2000" b="1" dirty="0">
                  <a:latin typeface="Calibri" charset="0"/>
                </a:rPr>
                <a:t> the host cell membrane. </a:t>
              </a:r>
            </a:p>
            <a:p>
              <a:pPr>
                <a:spcBef>
                  <a:spcPct val="20000"/>
                </a:spcBef>
                <a:buFont typeface="Arial" charset="0"/>
                <a:buChar char="•"/>
              </a:pPr>
              <a:r>
                <a:rPr lang="en-US" sz="2000" b="1" dirty="0">
                  <a:latin typeface="Calibri" charset="0"/>
                </a:rPr>
                <a:t>The new </a:t>
              </a:r>
              <a:r>
                <a:rPr lang="en-US" sz="2000" b="1" dirty="0">
                  <a:solidFill>
                    <a:srgbClr val="FF0000"/>
                  </a:solidFill>
                  <a:latin typeface="Calibri" charset="0"/>
                </a:rPr>
                <a:t>capsid proteins </a:t>
              </a:r>
              <a:r>
                <a:rPr lang="en-US" sz="2000" b="1" dirty="0">
                  <a:latin typeface="Calibri" charset="0"/>
                </a:rPr>
                <a:t>and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</a:rPr>
                <a:t>the</a:t>
              </a:r>
              <a:r>
                <a:rPr lang="en-US" sz="2000" b="1" dirty="0">
                  <a:solidFill>
                    <a:srgbClr val="FF0000"/>
                  </a:solidFill>
                  <a:latin typeface="Calibri" charset="0"/>
                </a:rPr>
                <a:t> genome </a:t>
              </a:r>
              <a:r>
                <a:rPr lang="en-US" sz="2000" b="1" dirty="0">
                  <a:latin typeface="Calibri" charset="0"/>
                </a:rPr>
                <a:t>collect below the envelope proteins.</a:t>
              </a:r>
            </a:p>
            <a:p>
              <a:pPr>
                <a:spcBef>
                  <a:spcPct val="20000"/>
                </a:spcBef>
                <a:buFont typeface="Arial" charset="0"/>
                <a:buChar char="•"/>
              </a:pPr>
              <a:r>
                <a:rPr lang="en-US" sz="2000" b="1" dirty="0">
                  <a:latin typeface="Calibri" charset="0"/>
                </a:rPr>
                <a:t>The new </a:t>
              </a:r>
              <a:r>
                <a:rPr lang="en-US" sz="2000" b="1" dirty="0">
                  <a:solidFill>
                    <a:srgbClr val="FF0000"/>
                  </a:solidFill>
                  <a:latin typeface="Calibri" charset="0"/>
                </a:rPr>
                <a:t>enveloped virus </a:t>
              </a:r>
              <a:r>
                <a:rPr lang="en-US" sz="2000" b="1" dirty="0">
                  <a:solidFill>
                    <a:srgbClr val="000000"/>
                  </a:solidFill>
                  <a:latin typeface="Calibri" charset="0"/>
                </a:rPr>
                <a:t>forms and</a:t>
              </a:r>
              <a:r>
                <a:rPr lang="en-US" sz="2000" b="1" dirty="0">
                  <a:latin typeface="Calibri" charset="0"/>
                </a:rPr>
                <a:t> buds off from the host cell. </a:t>
              </a:r>
            </a:p>
            <a:p>
              <a:pPr>
                <a:spcBef>
                  <a:spcPct val="20000"/>
                </a:spcBef>
              </a:pPr>
              <a:endParaRPr lang="en-US" dirty="0">
                <a:latin typeface="Calibri" charset="0"/>
              </a:endParaRPr>
            </a:p>
            <a:p>
              <a:pPr>
                <a:spcBef>
                  <a:spcPct val="20000"/>
                </a:spcBef>
                <a:buFont typeface="Arial" charset="0"/>
                <a:buNone/>
              </a:pPr>
              <a:endParaRPr lang="en-US" dirty="0">
                <a:latin typeface="Calibri" charset="0"/>
              </a:endParaRPr>
            </a:p>
          </p:txBody>
        </p:sp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793750" y="3100760"/>
              <a:ext cx="7556500" cy="3461965"/>
              <a:chOff x="619125" y="3100760"/>
              <a:chExt cx="7556500" cy="3461965"/>
            </a:xfrm>
          </p:grpSpPr>
          <p:pic>
            <p:nvPicPr>
              <p:cNvPr id="2868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125" y="3546475"/>
                <a:ext cx="7556500" cy="301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68011" y="3100993"/>
                <a:ext cx="2843212" cy="1201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8678" name="TextBox 6"/>
            <p:cNvSpPr txBox="1">
              <a:spLocks noChangeArrowheads="1"/>
            </p:cNvSpPr>
            <p:nvPr/>
          </p:nvSpPr>
          <p:spPr bwMode="auto">
            <a:xfrm>
              <a:off x="843576" y="3655830"/>
              <a:ext cx="231102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Calibri" charset="0"/>
                </a:rPr>
                <a:t>The capsid pushes out and picks up envelope</a:t>
              </a:r>
            </a:p>
          </p:txBody>
        </p:sp>
        <p:sp>
          <p:nvSpPr>
            <p:cNvPr id="28679" name="TextBox 7"/>
            <p:cNvSpPr txBox="1">
              <a:spLocks noChangeArrowheads="1"/>
            </p:cNvSpPr>
            <p:nvPr/>
          </p:nvSpPr>
          <p:spPr bwMode="auto">
            <a:xfrm>
              <a:off x="6315641" y="3386286"/>
              <a:ext cx="229267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Calibri" charset="0"/>
                </a:rPr>
                <a:t>The new virus buds off the membrane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5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" charset="0"/>
                <a:cs typeface="Gill Sans" charset="0"/>
              </a:rPr>
              <a:t>Let’s </a:t>
            </a:r>
            <a:r>
              <a:rPr lang="en-US" dirty="0">
                <a:latin typeface="Gill Sans" charset="0"/>
                <a:cs typeface="Gill Sans" charset="0"/>
              </a:rPr>
              <a:t>put this all together</a:t>
            </a:r>
            <a:r>
              <a:rPr lang="en-US" dirty="0" smtClean="0">
                <a:latin typeface="Gill Sans" charset="0"/>
                <a:cs typeface="Gill Sans" charset="0"/>
              </a:rPr>
              <a:t>!</a:t>
            </a:r>
            <a:endParaRPr lang="en-US" dirty="0"/>
          </a:p>
        </p:txBody>
      </p:sp>
      <p:pic>
        <p:nvPicPr>
          <p:cNvPr id="3" name="Lesson 1.4_Viral_lifecyc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03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</a:t>
            </a:r>
            <a:r>
              <a:rPr lang="en-US" dirty="0" smtClean="0"/>
              <a:t> </a:t>
            </a:r>
            <a:r>
              <a:rPr lang="en-US" dirty="0"/>
              <a:t>Objectives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After finishing today’s </a:t>
            </a:r>
            <a:r>
              <a:rPr lang="en-US" sz="2400" b="1" dirty="0" smtClean="0"/>
              <a:t>lesson, </a:t>
            </a:r>
            <a:r>
              <a:rPr lang="en-US" sz="2400" b="1" dirty="0"/>
              <a:t>you will be able to:</a:t>
            </a:r>
          </a:p>
          <a:p>
            <a:pPr marL="0" lvl="0" indent="0">
              <a:buNone/>
            </a:pPr>
            <a:endParaRPr lang="en-US" sz="2400" b="1" dirty="0" smtClean="0"/>
          </a:p>
          <a:p>
            <a:r>
              <a:rPr lang="en-US" sz="2400" b="1" dirty="0"/>
              <a:t>d</a:t>
            </a:r>
            <a:r>
              <a:rPr lang="en-US" sz="2400" b="1" dirty="0" smtClean="0"/>
              <a:t>escribe </a:t>
            </a:r>
            <a:r>
              <a:rPr lang="en-US" sz="2400" b="1" dirty="0"/>
              <a:t>the relative sizes of bacteria and viruses compared to a eukaryotic (host) cell</a:t>
            </a:r>
            <a:r>
              <a:rPr lang="en-US" sz="2400" b="1" dirty="0" smtClean="0"/>
              <a:t>.</a:t>
            </a:r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/>
              <a:t>n</a:t>
            </a:r>
            <a:r>
              <a:rPr lang="en-US" sz="2400" b="1" dirty="0" smtClean="0"/>
              <a:t>ame viral structures and describe their functions in viral infection.</a:t>
            </a:r>
          </a:p>
          <a:p>
            <a:pPr marL="0" lvl="0" indent="0">
              <a:buNone/>
            </a:pPr>
            <a:endParaRPr lang="en-US" sz="2400" b="1" dirty="0" smtClean="0"/>
          </a:p>
          <a:p>
            <a:pPr lvl="0">
              <a:buFont typeface="Arial"/>
              <a:buChar char="•"/>
            </a:pPr>
            <a:r>
              <a:rPr lang="en-US" sz="2400" b="1" dirty="0"/>
              <a:t>d</a:t>
            </a:r>
            <a:r>
              <a:rPr lang="en-US" sz="2400" b="1" dirty="0" smtClean="0"/>
              <a:t>escribe the viral life cycle.  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4"/>
          <p:cNvGrpSpPr>
            <a:grpSpLocks/>
          </p:cNvGrpSpPr>
          <p:nvPr/>
        </p:nvGrpSpPr>
        <p:grpSpPr bwMode="auto">
          <a:xfrm>
            <a:off x="0" y="-7401"/>
            <a:ext cx="9144000" cy="6823075"/>
            <a:chOff x="0" y="0"/>
            <a:chExt cx="9144000" cy="6822574"/>
          </a:xfrm>
        </p:grpSpPr>
        <p:sp>
          <p:nvSpPr>
            <p:cNvPr id="32770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682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32771" name="Title 1"/>
            <p:cNvSpPr txBox="1">
              <a:spLocks/>
            </p:cNvSpPr>
            <p:nvPr/>
          </p:nvSpPr>
          <p:spPr bwMode="auto">
            <a:xfrm>
              <a:off x="457200" y="274618"/>
              <a:ext cx="8229600" cy="114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3600" b="1" dirty="0">
                <a:latin typeface="Gill Sans" charset="0"/>
                <a:cs typeface="Gill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" charset="0"/>
                <a:cs typeface="Gill Sans" charset="0"/>
              </a:rPr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6774"/>
            <a:ext cx="8229600" cy="4525963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b="1" dirty="0">
                <a:latin typeface="Calibri" charset="0"/>
              </a:rPr>
              <a:t>Complete the Venn Diagram worksheet.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Do </a:t>
            </a:r>
            <a:r>
              <a:rPr lang="en-US" dirty="0" smtClean="0">
                <a:latin typeface="Gill Sans" charset="0"/>
                <a:cs typeface="Gill Sans" charset="0"/>
              </a:rPr>
              <a:t>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How big do you think a virus is in comparison to a bacteria and to a red blood cell?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715978" y="4660942"/>
            <a:ext cx="632344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  <a:hlinkClick r:id="rId2"/>
              </a:rPr>
              <a:t>http://www.cellsalive.com/</a:t>
            </a:r>
            <a:r>
              <a:rPr lang="en-US" dirty="0" smtClean="0">
                <a:latin typeface="Calibri" charset="0"/>
                <a:hlinkClick r:id="rId2"/>
              </a:rPr>
              <a:t>howbig.htm</a:t>
            </a:r>
            <a:endParaRPr lang="en-US" dirty="0" smtClean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  <a:hlinkClick r:id="rId3"/>
              </a:rPr>
              <a:t>http://htwins.net/scale2</a:t>
            </a:r>
            <a:r>
              <a:rPr lang="en-US" dirty="0" smtClean="0">
                <a:latin typeface="Calibri" charset="0"/>
                <a:hlinkClick r:id="rId3"/>
              </a:rPr>
              <a:t>/</a:t>
            </a:r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 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45068" y="2000218"/>
            <a:ext cx="3657600" cy="3657600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45068" y="1156028"/>
            <a:ext cx="80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 Eukaryotic cell can fit around 1,000 bacterial cells.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4700" y="5657672"/>
            <a:ext cx="87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average </a:t>
            </a:r>
            <a:r>
              <a:rPr lang="en-US" sz="2400" dirty="0"/>
              <a:t>size ~ 20 </a:t>
            </a:r>
            <a:r>
              <a:rPr lang="en-US" sz="2400" dirty="0" smtClean="0"/>
              <a:t>µm                      average </a:t>
            </a:r>
            <a:r>
              <a:rPr lang="en-US" sz="2400" dirty="0"/>
              <a:t>size ~ 2 </a:t>
            </a:r>
            <a:r>
              <a:rPr lang="en-US" sz="2400" dirty="0" smtClean="0"/>
              <a:t>µm</a:t>
            </a:r>
            <a:endParaRPr lang="en-US" sz="2400" dirty="0"/>
          </a:p>
        </p:txBody>
      </p:sp>
      <p:sp>
        <p:nvSpPr>
          <p:cNvPr id="27" name="Oval 26"/>
          <p:cNvSpPr/>
          <p:nvPr/>
        </p:nvSpPr>
        <p:spPr>
          <a:xfrm>
            <a:off x="5662449" y="300116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975086" y="3010854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30679" y="3657832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226539" y="352698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306096" y="2503516"/>
            <a:ext cx="1337979" cy="1238858"/>
            <a:chOff x="5792206" y="3600796"/>
            <a:chExt cx="1337979" cy="1238858"/>
          </a:xfrm>
        </p:grpSpPr>
        <p:sp>
          <p:nvSpPr>
            <p:cNvPr id="25" name="Oval 24"/>
            <p:cNvSpPr/>
            <p:nvPr/>
          </p:nvSpPr>
          <p:spPr>
            <a:xfrm>
              <a:off x="5792206" y="3742374"/>
              <a:ext cx="365760" cy="36576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801105" y="4108134"/>
              <a:ext cx="365760" cy="36576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850025" y="4473894"/>
              <a:ext cx="365760" cy="36576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581545" y="3709866"/>
              <a:ext cx="365760" cy="36576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764425" y="3783676"/>
              <a:ext cx="365760" cy="36576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599669" y="4473894"/>
              <a:ext cx="365760" cy="36576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975086" y="3600796"/>
              <a:ext cx="365760" cy="365760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5609326" y="360079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47799" y="349393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15785" y="3193734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47799" y="331105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98175" y="2960452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747799" y="2663065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071187" y="290607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55420" y="1679915"/>
            <a:ext cx="189163" cy="3203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758220" y="1679248"/>
            <a:ext cx="418449" cy="117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How big are microbes</a:t>
            </a:r>
            <a:r>
              <a:rPr lang="en-US" dirty="0" smtClean="0">
                <a:latin typeface="Gill Sans" charset="0"/>
                <a:cs typeface="Gill Sans" charset="0"/>
              </a:rPr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78166" y="4256546"/>
            <a:ext cx="43813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Why can a eukaryotic cell fit </a:t>
            </a:r>
          </a:p>
          <a:p>
            <a:r>
              <a:rPr lang="en-US" sz="2800" b="1" dirty="0" smtClean="0"/>
              <a:t>1,000 bacterial cells instead </a:t>
            </a:r>
          </a:p>
          <a:p>
            <a:r>
              <a:rPr lang="en-US" sz="2800" b="1" dirty="0" smtClean="0"/>
              <a:t>of </a:t>
            </a:r>
            <a:r>
              <a:rPr lang="en-US" sz="2800" b="1" smtClean="0"/>
              <a:t>only 10?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1256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2054609" y="3987748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40328" y="1788571"/>
            <a:ext cx="6505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bacterial cell can fit around 8,000 viruses.</a:t>
            </a:r>
            <a:endParaRPr lang="en-US" sz="28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544042" y="3901827"/>
            <a:ext cx="311772" cy="188976"/>
            <a:chOff x="1020917" y="4836570"/>
            <a:chExt cx="311772" cy="188976"/>
          </a:xfrm>
        </p:grpSpPr>
        <p:sp>
          <p:nvSpPr>
            <p:cNvPr id="26" name="Oval 25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59326" y="4703708"/>
            <a:ext cx="75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average </a:t>
            </a:r>
            <a:r>
              <a:rPr lang="en-US" sz="2400" dirty="0"/>
              <a:t>size ~ 2</a:t>
            </a:r>
            <a:r>
              <a:rPr lang="en-US" sz="2400" dirty="0" smtClean="0"/>
              <a:t> µm              average </a:t>
            </a:r>
            <a:r>
              <a:rPr lang="en-US" sz="2400" dirty="0"/>
              <a:t>size ~ </a:t>
            </a:r>
            <a:r>
              <a:rPr lang="en-US" sz="2400" dirty="0" smtClean="0"/>
              <a:t>0.1 µm (100 nm)</a:t>
            </a:r>
            <a:endParaRPr lang="en-US" sz="2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5514438" y="4095415"/>
            <a:ext cx="311772" cy="188976"/>
            <a:chOff x="1020917" y="4836570"/>
            <a:chExt cx="311772" cy="188976"/>
          </a:xfrm>
        </p:grpSpPr>
        <p:sp>
          <p:nvSpPr>
            <p:cNvPr id="36" name="Oval 35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37234" y="3883539"/>
            <a:ext cx="311772" cy="188976"/>
            <a:chOff x="1020917" y="4836570"/>
            <a:chExt cx="311772" cy="188976"/>
          </a:xfrm>
        </p:grpSpPr>
        <p:sp>
          <p:nvSpPr>
            <p:cNvPr id="43" name="Oval 42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93881" y="4027948"/>
            <a:ext cx="311772" cy="188976"/>
            <a:chOff x="1020917" y="4836570"/>
            <a:chExt cx="311772" cy="188976"/>
          </a:xfrm>
        </p:grpSpPr>
        <p:sp>
          <p:nvSpPr>
            <p:cNvPr id="50" name="Oval 49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628784" y="4019215"/>
            <a:ext cx="311772" cy="188976"/>
            <a:chOff x="1020917" y="4836570"/>
            <a:chExt cx="311772" cy="188976"/>
          </a:xfrm>
        </p:grpSpPr>
        <p:sp>
          <p:nvSpPr>
            <p:cNvPr id="57" name="Oval 56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 flipH="1">
            <a:off x="2237489" y="2304234"/>
            <a:ext cx="60212" cy="15793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6083119" y="2304234"/>
            <a:ext cx="956444" cy="15793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How big are microbes</a:t>
            </a:r>
            <a:r>
              <a:rPr lang="en-US" dirty="0" smtClean="0">
                <a:latin typeface="Gill Sans" charset="0"/>
                <a:cs typeface="Gill Sans" charset="0"/>
              </a:rPr>
              <a:t>?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540328" y="5266204"/>
            <a:ext cx="61423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Why can a bacterial cell fit 8,000 viruses</a:t>
            </a:r>
          </a:p>
          <a:p>
            <a:r>
              <a:rPr lang="en-US" sz="2800" b="1" dirty="0" smtClean="0"/>
              <a:t>instead of only 20?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533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461322" y="1841420"/>
            <a:ext cx="3657600" cy="3657600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6088" y="1204998"/>
            <a:ext cx="86882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         1 eukaryotic cell  :  1,000 bacteria  :  8,000,000 viruses!                      </a:t>
            </a:r>
          </a:p>
        </p:txBody>
      </p:sp>
      <p:sp>
        <p:nvSpPr>
          <p:cNvPr id="25" name="Oval 24"/>
          <p:cNvSpPr/>
          <p:nvPr/>
        </p:nvSpPr>
        <p:spPr>
          <a:xfrm>
            <a:off x="5008531" y="341791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5066" y="5472461"/>
            <a:ext cx="7550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~ 20 µm                              ~ </a:t>
            </a:r>
            <a:r>
              <a:rPr lang="en-US" sz="2400" dirty="0"/>
              <a:t>2 </a:t>
            </a:r>
            <a:r>
              <a:rPr lang="en-US" sz="2400" dirty="0" smtClean="0"/>
              <a:t>µm                  ~ 0.1 µm</a:t>
            </a:r>
          </a:p>
          <a:p>
            <a:r>
              <a:rPr lang="en-US" sz="2400" dirty="0" smtClean="0"/>
              <a:t>                       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6" name="Oval 25"/>
          <p:cNvSpPr/>
          <p:nvPr/>
        </p:nvSpPr>
        <p:spPr>
          <a:xfrm>
            <a:off x="4900227" y="378367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212373" y="3993270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83936" y="3976853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642771" y="3688730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784602" y="3992075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395253" y="3670220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585070" y="3993270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12373" y="4248787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50362" y="360079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900227" y="3580325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265987" y="3869913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900227" y="4274505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02190" y="4235673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02190" y="3504153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02318" y="3718239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16122" y="4149436"/>
            <a:ext cx="365760" cy="36576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6786288" y="3775425"/>
            <a:ext cx="311772" cy="188976"/>
            <a:chOff x="1020917" y="4836570"/>
            <a:chExt cx="311772" cy="188976"/>
          </a:xfrm>
        </p:grpSpPr>
        <p:sp>
          <p:nvSpPr>
            <p:cNvPr id="57" name="Oval 56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088720" y="3681150"/>
            <a:ext cx="311772" cy="188976"/>
            <a:chOff x="1020917" y="4836570"/>
            <a:chExt cx="311772" cy="188976"/>
          </a:xfrm>
        </p:grpSpPr>
        <p:sp>
          <p:nvSpPr>
            <p:cNvPr id="64" name="Oval 63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891942" y="3978027"/>
            <a:ext cx="311772" cy="188976"/>
            <a:chOff x="1020917" y="4836570"/>
            <a:chExt cx="311772" cy="188976"/>
          </a:xfrm>
        </p:grpSpPr>
        <p:sp>
          <p:nvSpPr>
            <p:cNvPr id="71" name="Oval 70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951122" y="3747960"/>
            <a:ext cx="311772" cy="188976"/>
            <a:chOff x="1020917" y="4836570"/>
            <a:chExt cx="311772" cy="188976"/>
          </a:xfrm>
        </p:grpSpPr>
        <p:sp>
          <p:nvSpPr>
            <p:cNvPr id="78" name="Oval 77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014738" y="3924166"/>
            <a:ext cx="311772" cy="188976"/>
            <a:chOff x="1020917" y="4836570"/>
            <a:chExt cx="311772" cy="188976"/>
          </a:xfrm>
        </p:grpSpPr>
        <p:sp>
          <p:nvSpPr>
            <p:cNvPr id="85" name="Oval 84"/>
            <p:cNvSpPr/>
            <p:nvPr/>
          </p:nvSpPr>
          <p:spPr>
            <a:xfrm>
              <a:off x="1162001" y="48365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143713" y="497925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>
            <a:xfrm>
              <a:off x="1291149" y="486243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1314401" y="4988970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1020917" y="4871582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1050521" y="5007258"/>
              <a:ext cx="18288" cy="18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How big are microbes</a:t>
            </a:r>
            <a:r>
              <a:rPr lang="en-US" dirty="0" smtClean="0">
                <a:latin typeface="Gill Sans" charset="0"/>
                <a:cs typeface="Gill Sans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6"/>
          <p:cNvGrpSpPr>
            <a:grpSpLocks/>
          </p:cNvGrpSpPr>
          <p:nvPr/>
        </p:nvGrpSpPr>
        <p:grpSpPr bwMode="auto">
          <a:xfrm>
            <a:off x="1357313" y="1813069"/>
            <a:ext cx="6430183" cy="4029966"/>
            <a:chOff x="1356519" y="1812565"/>
            <a:chExt cx="6430962" cy="4029990"/>
          </a:xfrm>
        </p:grpSpPr>
        <p:pic>
          <p:nvPicPr>
            <p:cNvPr id="17411" name="Picture 4" descr="Size of ekaryotes and prokaryot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19" y="1812565"/>
              <a:ext cx="6430962" cy="186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2" name="TextBox 6"/>
            <p:cNvSpPr txBox="1">
              <a:spLocks noChangeArrowheads="1"/>
            </p:cNvSpPr>
            <p:nvPr/>
          </p:nvSpPr>
          <p:spPr bwMode="auto">
            <a:xfrm>
              <a:off x="1425678" y="4251355"/>
              <a:ext cx="6292644" cy="9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latin typeface="Calibri" charset="0"/>
                </a:rPr>
                <a:t>There are a </a:t>
              </a:r>
              <a:r>
                <a:rPr lang="en-US" sz="2800" b="1" dirty="0" smtClean="0">
                  <a:latin typeface="Calibri" charset="0"/>
                </a:rPr>
                <a:t>1,000 </a:t>
              </a:r>
              <a:r>
                <a:rPr lang="en-US" sz="2800" b="1" dirty="0">
                  <a:latin typeface="Calibri" charset="0"/>
                </a:rPr>
                <a:t>microns in a millimeter</a:t>
              </a:r>
            </a:p>
            <a:p>
              <a:pPr algn="ctr" eaLnBrk="1" hangingPunct="1"/>
              <a:r>
                <a:rPr lang="en-US" sz="2800" b="1" dirty="0">
                  <a:latin typeface="Calibri" charset="0"/>
                </a:rPr>
                <a:t>and a </a:t>
              </a:r>
              <a:r>
                <a:rPr lang="en-US" sz="2800" b="1" dirty="0" smtClean="0">
                  <a:latin typeface="Calibri" charset="0"/>
                </a:rPr>
                <a:t>1,000 </a:t>
              </a:r>
              <a:r>
                <a:rPr lang="en-US" sz="2800" b="1" dirty="0">
                  <a:latin typeface="Calibri" charset="0"/>
                </a:rPr>
                <a:t>nanometers in a micron.</a:t>
              </a:r>
            </a:p>
          </p:txBody>
        </p:sp>
        <p:sp>
          <p:nvSpPr>
            <p:cNvPr id="17413" name="TextBox 7"/>
            <p:cNvSpPr txBox="1">
              <a:spLocks noChangeArrowheads="1"/>
            </p:cNvSpPr>
            <p:nvPr/>
          </p:nvSpPr>
          <p:spPr bwMode="auto">
            <a:xfrm>
              <a:off x="2635250" y="5473221"/>
              <a:ext cx="184688" cy="36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 dirty="0">
                <a:latin typeface="Calibri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The sizes of different types of cells </a:t>
            </a:r>
            <a:r>
              <a:rPr lang="en-US" dirty="0" smtClean="0">
                <a:latin typeface="Gill Sans" charset="0"/>
                <a:cs typeface="Gill Sans" charset="0"/>
              </a:rPr>
              <a:t>overlap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1292" y="3794751"/>
            <a:ext cx="6601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</a:t>
            </a:r>
            <a:r>
              <a:rPr lang="en-US" sz="3200" b="1" dirty="0" smtClean="0"/>
              <a:t>hat might a </a:t>
            </a:r>
            <a:r>
              <a:rPr lang="en-US" sz="3200" b="1" dirty="0"/>
              <a:t>virus need to replicate?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virus?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cs typeface="Calibri"/>
              </a:rPr>
              <a:t>A small </a:t>
            </a:r>
            <a:r>
              <a:rPr lang="en-US" sz="2800" b="1" dirty="0">
                <a:cs typeface="Calibri"/>
              </a:rPr>
              <a:t>infectious agent that cannot reproduce on </a:t>
            </a:r>
            <a:r>
              <a:rPr lang="en-US" sz="2800" b="1" dirty="0" smtClean="0">
                <a:cs typeface="Calibri"/>
              </a:rPr>
              <a:t>its own</a:t>
            </a:r>
            <a:r>
              <a:rPr lang="en-US" sz="2800" b="1" dirty="0">
                <a:cs typeface="Calibri"/>
              </a:rPr>
              <a:t>. </a:t>
            </a:r>
            <a:r>
              <a:rPr lang="en-US" sz="2800" b="1" dirty="0" smtClean="0">
                <a:cs typeface="Calibri"/>
              </a:rPr>
              <a:t>Viruses need </a:t>
            </a:r>
            <a:r>
              <a:rPr lang="en-US" sz="2800" b="1" dirty="0">
                <a:cs typeface="Calibri"/>
              </a:rPr>
              <a:t>a host cell machinery to replicate.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latin typeface="Gill Sans" charset="0"/>
                <a:cs typeface="Gill Sans" charset="0"/>
              </a:rPr>
              <a:t>The structure of viruses from the inside out</a:t>
            </a:r>
            <a:endParaRPr lang="en-US" sz="3600" b="1" dirty="0">
              <a:latin typeface="Gill Sans" charset="0"/>
              <a:cs typeface="Gill Sans" charset="0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idx="1"/>
          </p:nvPr>
        </p:nvSpPr>
        <p:spPr bwMode="auto">
          <a:xfrm>
            <a:off x="457200" y="1587503"/>
            <a:ext cx="8229600" cy="19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lvl="1" indent="0">
              <a:buNone/>
            </a:pPr>
            <a:r>
              <a:rPr lang="en-US" b="1" dirty="0" smtClean="0">
                <a:latin typeface="Calibri" charset="0"/>
              </a:rPr>
              <a:t>The </a:t>
            </a:r>
            <a:r>
              <a:rPr lang="en-US" b="1" dirty="0">
                <a:latin typeface="Calibri" charset="0"/>
              </a:rPr>
              <a:t>genome </a:t>
            </a:r>
            <a:r>
              <a:rPr lang="en-US" dirty="0">
                <a:latin typeface="Calibri" charset="0"/>
              </a:rPr>
              <a:t>– where the genes are </a:t>
            </a:r>
            <a:r>
              <a:rPr lang="en-US" dirty="0" smtClean="0">
                <a:latin typeface="Calibri" charset="0"/>
              </a:rPr>
              <a:t>located.</a:t>
            </a:r>
          </a:p>
          <a:p>
            <a:pPr marL="457200" lvl="1" indent="0">
              <a:buNone/>
            </a:pPr>
            <a:r>
              <a:rPr lang="en-US" b="1" dirty="0" smtClean="0">
                <a:latin typeface="Calibri" charset="0"/>
              </a:rPr>
              <a:t>The </a:t>
            </a:r>
            <a:r>
              <a:rPr lang="en-US" b="1" dirty="0">
                <a:latin typeface="Calibri" charset="0"/>
              </a:rPr>
              <a:t>capsid </a:t>
            </a:r>
            <a:r>
              <a:rPr lang="en-US" dirty="0">
                <a:latin typeface="Calibri" charset="0"/>
              </a:rPr>
              <a:t>– a protein coat that covers the genome.</a:t>
            </a:r>
          </a:p>
          <a:p>
            <a:pPr marL="457200" lvl="1" indent="0">
              <a:buNone/>
            </a:pPr>
            <a:r>
              <a:rPr lang="en-US" b="1" dirty="0">
                <a:latin typeface="Calibri" charset="0"/>
              </a:rPr>
              <a:t>The envelope </a:t>
            </a:r>
            <a:r>
              <a:rPr lang="en-US" dirty="0">
                <a:latin typeface="Calibri" charset="0"/>
              </a:rPr>
              <a:t>– a </a:t>
            </a:r>
            <a:r>
              <a:rPr lang="en-US" dirty="0" smtClean="0">
                <a:latin typeface="Calibri" charset="0"/>
              </a:rPr>
              <a:t>lipid-protein </a:t>
            </a:r>
            <a:r>
              <a:rPr lang="en-US" dirty="0">
                <a:latin typeface="Calibri" charset="0"/>
              </a:rPr>
              <a:t>coat that covers the </a:t>
            </a:r>
            <a:r>
              <a:rPr lang="en-US" dirty="0" smtClean="0">
                <a:latin typeface="Calibri" charset="0"/>
              </a:rPr>
              <a:t>capsid.</a:t>
            </a:r>
            <a:endParaRPr lang="en-US" dirty="0">
              <a:latin typeface="Calibri" charset="0"/>
            </a:endParaRPr>
          </a:p>
        </p:txBody>
      </p:sp>
      <p:sp>
        <p:nvSpPr>
          <p:cNvPr id="6" name="Frame 5"/>
          <p:cNvSpPr/>
          <p:nvPr/>
        </p:nvSpPr>
        <p:spPr bwMode="auto">
          <a:xfrm>
            <a:off x="523875" y="3730625"/>
            <a:ext cx="8012113" cy="868363"/>
          </a:xfrm>
          <a:prstGeom prst="frame">
            <a:avLst>
              <a:gd name="adj1" fmla="val 3290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 bwMode="auto">
          <a:xfrm>
            <a:off x="523875" y="5164138"/>
            <a:ext cx="8012113" cy="869950"/>
          </a:xfrm>
          <a:prstGeom prst="frame">
            <a:avLst>
              <a:gd name="adj1" fmla="val 32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876" y="3855134"/>
            <a:ext cx="8012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charset="0"/>
              </a:rPr>
              <a:t>Viruses </a:t>
            </a:r>
            <a:r>
              <a:rPr lang="en-US" sz="2400" dirty="0">
                <a:latin typeface="Calibri" charset="0"/>
              </a:rPr>
              <a:t>with just </a:t>
            </a:r>
            <a:r>
              <a:rPr lang="en-US" sz="2400" b="1" dirty="0">
                <a:latin typeface="Calibri" charset="0"/>
              </a:rPr>
              <a:t>a genome </a:t>
            </a:r>
            <a:r>
              <a:rPr lang="en-US" sz="2400" dirty="0">
                <a:latin typeface="Calibri" charset="0"/>
              </a:rPr>
              <a:t>and</a:t>
            </a:r>
            <a:r>
              <a:rPr lang="en-US" sz="2400" b="1" dirty="0">
                <a:latin typeface="Calibri" charset="0"/>
              </a:rPr>
              <a:t> a capsid </a:t>
            </a:r>
            <a:r>
              <a:rPr lang="en-US" sz="2400" dirty="0">
                <a:latin typeface="Calibri" charset="0"/>
              </a:rPr>
              <a:t>are called </a:t>
            </a:r>
            <a:r>
              <a:rPr lang="en-US" sz="2400" b="1" dirty="0">
                <a:solidFill>
                  <a:srgbClr val="0000FF"/>
                </a:solidFill>
                <a:latin typeface="Calibri" charset="0"/>
              </a:rPr>
              <a:t>naked</a:t>
            </a:r>
            <a:r>
              <a:rPr lang="en-US" sz="2400" b="1" dirty="0">
                <a:latin typeface="Calibri" charset="0"/>
              </a:rPr>
              <a:t>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3875" y="5164138"/>
            <a:ext cx="8012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charset="0"/>
              </a:rPr>
              <a:t>Viruses </a:t>
            </a:r>
            <a:r>
              <a:rPr lang="en-US" sz="2400" dirty="0">
                <a:latin typeface="Calibri" charset="0"/>
              </a:rPr>
              <a:t>with </a:t>
            </a:r>
            <a:r>
              <a:rPr lang="en-US" sz="2400" b="1" dirty="0">
                <a:latin typeface="Calibri" charset="0"/>
              </a:rPr>
              <a:t>a genome, capsid </a:t>
            </a:r>
            <a:r>
              <a:rPr lang="en-US" sz="2400" u="sng" dirty="0">
                <a:latin typeface="Calibri" charset="0"/>
              </a:rPr>
              <a:t>and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b="1" dirty="0">
                <a:latin typeface="Calibri" charset="0"/>
              </a:rPr>
              <a:t>an envelope </a:t>
            </a:r>
            <a:r>
              <a:rPr lang="en-US" sz="2400" dirty="0">
                <a:latin typeface="Calibri" charset="0"/>
              </a:rPr>
              <a:t>are called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enveloped</a:t>
            </a:r>
            <a:r>
              <a:rPr lang="en-US" sz="2400" b="1" dirty="0">
                <a:latin typeface="Calibri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68367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15298</TotalTime>
  <Words>895</Words>
  <Application>Microsoft Office PowerPoint</Application>
  <PresentationFormat>On-screen Show (4:3)</PresentationFormat>
  <Paragraphs>139</Paragraphs>
  <Slides>20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Theme</vt:lpstr>
      <vt:lpstr>PowerPoint Presentation</vt:lpstr>
      <vt:lpstr>Lesson Objectives:</vt:lpstr>
      <vt:lpstr>Do Now</vt:lpstr>
      <vt:lpstr>How big are microbes?</vt:lpstr>
      <vt:lpstr>How big are microbes?</vt:lpstr>
      <vt:lpstr>How big are microbes?</vt:lpstr>
      <vt:lpstr>The sizes of different types of cells overlap</vt:lpstr>
      <vt:lpstr>What is a virus?</vt:lpstr>
      <vt:lpstr>The structure of viruses from the inside out</vt:lpstr>
      <vt:lpstr>The structure of viruses from the inside out</vt:lpstr>
      <vt:lpstr>The Genome</vt:lpstr>
      <vt:lpstr>The Capsid</vt:lpstr>
      <vt:lpstr>The Envelope</vt:lpstr>
      <vt:lpstr>Viral Life Cycle</vt:lpstr>
      <vt:lpstr> How NAKED viruses enter host cells </vt:lpstr>
      <vt:lpstr> How ENVELOPED viruses enter host cells </vt:lpstr>
      <vt:lpstr>PowerPoint Presentation</vt:lpstr>
      <vt:lpstr>PowerPoint Presentation</vt:lpstr>
      <vt:lpstr>Let’s put this all together!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Infectious Diseases Module !</dc:title>
  <dc:creator>berri jacque</dc:creator>
  <cp:lastModifiedBy>Eagle</cp:lastModifiedBy>
  <cp:revision>75</cp:revision>
  <dcterms:created xsi:type="dcterms:W3CDTF">2014-02-28T16:37:15Z</dcterms:created>
  <dcterms:modified xsi:type="dcterms:W3CDTF">2016-11-16T15:52:36Z</dcterms:modified>
</cp:coreProperties>
</file>